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299"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6"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412C53F-89E2-4EB8-A9FA-A30ED5CABA3F}" type="datetimeFigureOut">
              <a:rPr lang="en-US" smtClean="0"/>
              <a:pPr/>
              <a:t>7/12/2021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04A2A56-B1F6-4346-86C3-0DD0B9D9EB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12C53F-89E2-4EB8-A9FA-A30ED5CABA3F}"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A2A56-B1F6-4346-86C3-0DD0B9D9EB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12C53F-89E2-4EB8-A9FA-A30ED5CABA3F}"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A2A56-B1F6-4346-86C3-0DD0B9D9EB5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12C53F-89E2-4EB8-A9FA-A30ED5CABA3F}"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A2A56-B1F6-4346-86C3-0DD0B9D9EB5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412C53F-89E2-4EB8-A9FA-A30ED5CABA3F}"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4A2A56-B1F6-4346-86C3-0DD0B9D9EB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12C53F-89E2-4EB8-A9FA-A30ED5CABA3F}"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A2A56-B1F6-4346-86C3-0DD0B9D9EB5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412C53F-89E2-4EB8-A9FA-A30ED5CABA3F}" type="datetimeFigureOut">
              <a:rPr lang="en-US" smtClean="0"/>
              <a:pPr/>
              <a:t>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4A2A56-B1F6-4346-86C3-0DD0B9D9EB5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412C53F-89E2-4EB8-A9FA-A30ED5CABA3F}" type="datetimeFigureOut">
              <a:rPr lang="en-US" smtClean="0"/>
              <a:pPr/>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4A2A56-B1F6-4346-86C3-0DD0B9D9EB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12C53F-89E2-4EB8-A9FA-A30ED5CABA3F}" type="datetimeFigureOut">
              <a:rPr lang="en-US" smtClean="0"/>
              <a:pPr/>
              <a:t>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4A2A56-B1F6-4346-86C3-0DD0B9D9EB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12C53F-89E2-4EB8-A9FA-A30ED5CABA3F}"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4A2A56-B1F6-4346-86C3-0DD0B9D9EB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412C53F-89E2-4EB8-A9FA-A30ED5CABA3F}"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04A2A56-B1F6-4346-86C3-0DD0B9D9EB5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20000"/>
            <a:lum/>
          </a:blip>
          <a:srcRect/>
          <a:stretch>
            <a:fillRect l="19000" t="9000" r="1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412C53F-89E2-4EB8-A9FA-A30ED5CABA3F}" type="datetimeFigureOut">
              <a:rPr lang="en-US" smtClean="0"/>
              <a:pPr/>
              <a:t>7/12/2021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04A2A56-B1F6-4346-86C3-0DD0B9D9EB5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MATERIAL SCIENCE AND TECHNOLOGY</a:t>
            </a:r>
            <a:endParaRPr lang="en-US" dirty="0"/>
          </a:p>
        </p:txBody>
      </p:sp>
      <p:sp>
        <p:nvSpPr>
          <p:cNvPr id="3" name="Subtitle 2"/>
          <p:cNvSpPr>
            <a:spLocks noGrp="1"/>
          </p:cNvSpPr>
          <p:nvPr>
            <p:ph type="subTitle" idx="1"/>
          </p:nvPr>
        </p:nvSpPr>
        <p:spPr>
          <a:xfrm>
            <a:off x="685800" y="3276600"/>
            <a:ext cx="8007096" cy="3248464"/>
          </a:xfrm>
        </p:spPr>
        <p:style>
          <a:lnRef idx="1">
            <a:schemeClr val="accent3"/>
          </a:lnRef>
          <a:fillRef idx="2">
            <a:schemeClr val="accent3"/>
          </a:fillRef>
          <a:effectRef idx="1">
            <a:schemeClr val="accent3"/>
          </a:effectRef>
          <a:fontRef idx="minor">
            <a:schemeClr val="dk1"/>
          </a:fontRef>
        </p:style>
        <p:txBody>
          <a:bodyPr>
            <a:normAutofit/>
          </a:bodyPr>
          <a:lstStyle/>
          <a:p>
            <a:r>
              <a:rPr lang="en-US" dirty="0" smtClean="0"/>
              <a:t>BY </a:t>
            </a:r>
          </a:p>
          <a:p>
            <a:r>
              <a:rPr lang="en-US" dirty="0" smtClean="0">
                <a:solidFill>
                  <a:srgbClr val="FF0000"/>
                </a:solidFill>
              </a:rPr>
              <a:t>Er.SISIRA KUMAR JAGADEV</a:t>
            </a:r>
          </a:p>
          <a:p>
            <a:r>
              <a:rPr lang="en-US" dirty="0" smtClean="0">
                <a:solidFill>
                  <a:srgbClr val="002060"/>
                </a:solidFill>
              </a:rPr>
              <a:t>Asst.Proffesor  Mechanical Engineering</a:t>
            </a:r>
          </a:p>
          <a:p>
            <a:r>
              <a:rPr lang="en-US" sz="2400" dirty="0" smtClean="0">
                <a:solidFill>
                  <a:srgbClr val="FF0000"/>
                </a:solidFill>
              </a:rPr>
              <a:t>(M.Tech in Thermal Engineering,CUTM,Jatni,ODISHA</a:t>
            </a:r>
            <a:r>
              <a:rPr lang="en-US" dirty="0" smtClean="0">
                <a:solidFill>
                  <a:srgbClr val="FF0000"/>
                </a:solidFill>
              </a:rPr>
              <a:t>)</a:t>
            </a:r>
          </a:p>
          <a:p>
            <a:r>
              <a:rPr lang="en-US" dirty="0" smtClean="0">
                <a:solidFill>
                  <a:srgbClr val="FF0000"/>
                </a:solidFill>
              </a:rPr>
              <a:t>(B.Tech in Mechanical Engineering,</a:t>
            </a:r>
          </a:p>
          <a:p>
            <a:r>
              <a:rPr lang="en-US" dirty="0" smtClean="0">
                <a:solidFill>
                  <a:srgbClr val="FF0000"/>
                </a:solidFill>
              </a:rPr>
              <a:t>Sophitorium Engineering College,Khordha,Odisha)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a:buNone/>
            </a:pPr>
            <a:r>
              <a:rPr lang="en-US" sz="1800" b="1" i="1" dirty="0"/>
              <a:t>According to purpose of use:</a:t>
            </a:r>
          </a:p>
          <a:p>
            <a:pPr>
              <a:buNone/>
            </a:pPr>
            <a:r>
              <a:rPr lang="en-US" sz="1800" dirty="0"/>
              <a:t>• General purpose -e.g. center lathes, milling machines, drilling, machines etc.</a:t>
            </a:r>
          </a:p>
          <a:p>
            <a:pPr>
              <a:buNone/>
            </a:pPr>
            <a:r>
              <a:rPr lang="en-US" sz="1800" dirty="0"/>
              <a:t>• Single purpose - e.g. facing lathe, roll turning lathe etc.</a:t>
            </a:r>
          </a:p>
          <a:p>
            <a:pPr>
              <a:buNone/>
            </a:pPr>
            <a:r>
              <a:rPr lang="en-US" sz="1800" dirty="0"/>
              <a:t>• Special purpose - for mass production.</a:t>
            </a:r>
          </a:p>
          <a:p>
            <a:pPr>
              <a:buNone/>
            </a:pPr>
            <a:r>
              <a:rPr lang="en-US" sz="1800" b="1" i="1" dirty="0"/>
              <a:t>According to degree of automation:</a:t>
            </a:r>
          </a:p>
          <a:p>
            <a:pPr>
              <a:buNone/>
            </a:pPr>
            <a:r>
              <a:rPr lang="en-US" sz="1800" dirty="0"/>
              <a:t>• Non-automatic -e.g. center lathes, drilling machines etc.</a:t>
            </a:r>
          </a:p>
          <a:p>
            <a:pPr>
              <a:buNone/>
            </a:pPr>
            <a:r>
              <a:rPr lang="en-US" sz="1800" dirty="0"/>
              <a:t>• Semi-automatic - capstan lathe, turret lathe, </a:t>
            </a:r>
            <a:r>
              <a:rPr lang="en-US" sz="1800" dirty="0" err="1"/>
              <a:t>hobbing</a:t>
            </a:r>
            <a:r>
              <a:rPr lang="en-US" sz="1800" dirty="0"/>
              <a:t> machine etc.</a:t>
            </a:r>
          </a:p>
          <a:p>
            <a:pPr>
              <a:buNone/>
            </a:pPr>
            <a:r>
              <a:rPr lang="en-US" sz="1800" dirty="0"/>
              <a:t>• Automatic - e.g., single spindle automatic lathe, </a:t>
            </a:r>
            <a:r>
              <a:rPr lang="en-US" sz="1800" dirty="0" err="1"/>
              <a:t>swiss</a:t>
            </a:r>
            <a:r>
              <a:rPr lang="en-US" sz="1800" dirty="0"/>
              <a:t> type automatic lathe, CNC</a:t>
            </a:r>
          </a:p>
          <a:p>
            <a:pPr>
              <a:buNone/>
            </a:pPr>
            <a:r>
              <a:rPr lang="en-US" sz="1800" dirty="0"/>
              <a:t>• milling machine etc</a:t>
            </a:r>
            <a:r>
              <a:rPr lang="en-US" sz="1800" dirty="0" smtClean="0"/>
              <a:t>.</a:t>
            </a:r>
            <a:endParaRPr lang="en-US" sz="18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normAutofit fontScale="55000" lnSpcReduction="20000"/>
          </a:bodyPr>
          <a:lstStyle/>
          <a:p>
            <a:pPr>
              <a:buNone/>
            </a:pPr>
            <a:r>
              <a:rPr lang="en-US" dirty="0" smtClean="0"/>
              <a:t>1. Base: It gives support and rigidity to the machine and also acts as a reservoir for the cutting fluids.</a:t>
            </a:r>
          </a:p>
          <a:p>
            <a:pPr>
              <a:buNone/>
            </a:pPr>
            <a:r>
              <a:rPr lang="en-US" dirty="0" smtClean="0"/>
              <a:t>2. Column: The column is the main supporting frame mounted vertically on the base. The column is box shaped, heavily ribbed inside and houses all the driving mechanisms for the spindle and table feed.</a:t>
            </a:r>
          </a:p>
          <a:p>
            <a:pPr>
              <a:buNone/>
            </a:pPr>
            <a:r>
              <a:rPr lang="en-US" dirty="0" smtClean="0"/>
              <a:t>3. Knee: The knee is a rigid casting mounted on the front face of the column. The knee moves vertically along the guide ways and this movement enables to adjust the distance between the cutter and the job mounted on the table. The adjustment is obtained manually or automatically by operating the elevating screw provided below the knee.</a:t>
            </a:r>
          </a:p>
          <a:p>
            <a:pPr>
              <a:buNone/>
            </a:pPr>
            <a:r>
              <a:rPr lang="en-US" dirty="0" smtClean="0"/>
              <a:t>4. Saddle: The saddle rests on the knee and constitutes the intermediate part between the knee and the </a:t>
            </a:r>
            <a:r>
              <a:rPr lang="en-US" dirty="0" err="1" smtClean="0"/>
              <a:t>table.The</a:t>
            </a:r>
            <a:r>
              <a:rPr lang="en-US" dirty="0" smtClean="0"/>
              <a:t> saddle moves transversely, i.e., crosswise (in or out) on guide ways provided on the knee.</a:t>
            </a:r>
            <a:endParaRPr lang="en-US" dirty="0"/>
          </a:p>
        </p:txBody>
      </p:sp>
      <p:pic>
        <p:nvPicPr>
          <p:cNvPr id="21506" name="Picture 2"/>
          <p:cNvPicPr>
            <a:picLocks noGrp="1" noChangeAspect="1" noChangeArrowheads="1"/>
          </p:cNvPicPr>
          <p:nvPr>
            <p:ph sz="half" idx="1"/>
          </p:nvPr>
        </p:nvPicPr>
        <p:blipFill>
          <a:blip r:embed="rId2" cstate="print"/>
          <a:srcRect/>
          <a:stretch>
            <a:fillRect/>
          </a:stretch>
        </p:blipFill>
        <p:spPr bwMode="auto">
          <a:xfrm>
            <a:off x="457200" y="1905000"/>
            <a:ext cx="4038600" cy="4267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a:buNone/>
            </a:pPr>
            <a:r>
              <a:rPr lang="en-US" b="1" i="1" dirty="0" smtClean="0"/>
              <a:t>According to size:</a:t>
            </a:r>
          </a:p>
          <a:p>
            <a:pPr>
              <a:buNone/>
            </a:pPr>
            <a:r>
              <a:rPr lang="en-US" dirty="0" smtClean="0"/>
              <a:t>• Heavy duty - e.g., heavy duty lathes (e.g.  55 kW), boring mills, planning machine, horizontal </a:t>
            </a:r>
            <a:r>
              <a:rPr lang="en-US" dirty="0" err="1" smtClean="0"/>
              <a:t>boringmachine</a:t>
            </a:r>
            <a:r>
              <a:rPr lang="en-US" dirty="0" smtClean="0"/>
              <a:t> etc.</a:t>
            </a:r>
          </a:p>
          <a:p>
            <a:pPr>
              <a:buNone/>
            </a:pPr>
            <a:r>
              <a:rPr lang="en-US" dirty="0" smtClean="0"/>
              <a:t>• Medium duty -e.g., lathes - 3.7 ~ 11 kW, column drilling machines, milling machines etc.</a:t>
            </a:r>
          </a:p>
          <a:p>
            <a:pPr>
              <a:buNone/>
            </a:pPr>
            <a:r>
              <a:rPr lang="en-US" dirty="0" smtClean="0"/>
              <a:t>• Small duty - e.g., table top lathes, drilling machines, milling machines.</a:t>
            </a:r>
          </a:p>
          <a:p>
            <a:pPr>
              <a:buNone/>
            </a:pPr>
            <a:r>
              <a:rPr lang="en-US" dirty="0" smtClean="0"/>
              <a:t>• Micro duty - e.g., micro-drilling machine etc.</a:t>
            </a:r>
          </a:p>
          <a:p>
            <a:pPr>
              <a:buNone/>
            </a:pPr>
            <a:r>
              <a:rPr lang="en-US" b="1" i="1" dirty="0" smtClean="0"/>
              <a:t>According to blank type:</a:t>
            </a:r>
          </a:p>
          <a:p>
            <a:pPr>
              <a:buNone/>
            </a:pPr>
            <a:r>
              <a:rPr lang="en-US" dirty="0" smtClean="0"/>
              <a:t>• Bar type (lathes).</a:t>
            </a:r>
          </a:p>
          <a:p>
            <a:pPr>
              <a:buNone/>
            </a:pPr>
            <a:r>
              <a:rPr lang="en-US" dirty="0" smtClean="0"/>
              <a:t>• Chucking type (lathes).</a:t>
            </a:r>
          </a:p>
          <a:p>
            <a:pPr>
              <a:buNone/>
            </a:pPr>
            <a:r>
              <a:rPr lang="en-US" dirty="0" smtClean="0"/>
              <a:t>• Housing type.</a:t>
            </a:r>
          </a:p>
          <a:p>
            <a:pPr>
              <a:buNone/>
            </a:pPr>
            <a:r>
              <a:rPr lang="en-US" b="1" i="1" dirty="0" smtClean="0"/>
              <a:t>According to precision:</a:t>
            </a:r>
          </a:p>
          <a:p>
            <a:pPr>
              <a:buNone/>
            </a:pPr>
            <a:r>
              <a:rPr lang="en-US" dirty="0" smtClean="0"/>
              <a:t>• Ordinary - e.g., automatic lathes.</a:t>
            </a:r>
          </a:p>
          <a:p>
            <a:pPr>
              <a:buNone/>
            </a:pPr>
            <a:r>
              <a:rPr lang="en-US" dirty="0" smtClean="0"/>
              <a:t>• High precision - e.g., Swiss type automatic lathes.</a:t>
            </a:r>
          </a:p>
          <a:p>
            <a:pPr>
              <a:buNone/>
            </a:pPr>
            <a:r>
              <a:rPr lang="en-US" b="1" i="1" dirty="0" smtClean="0"/>
              <a:t>According to number of spindles:</a:t>
            </a:r>
          </a:p>
          <a:p>
            <a:pPr>
              <a:buNone/>
            </a:pPr>
            <a:r>
              <a:rPr lang="en-US" dirty="0" smtClean="0"/>
              <a:t>• Single spindle - center lathes, capstan lathes, milling machines etc.</a:t>
            </a:r>
          </a:p>
          <a:p>
            <a:pPr>
              <a:buNone/>
            </a:pPr>
            <a:r>
              <a:rPr lang="en-US" dirty="0" smtClean="0"/>
              <a:t>• Multi spindle - multi spindle (2 to 8) lathes, gang drilling machines etc.</a:t>
            </a:r>
          </a:p>
          <a:p>
            <a:pPr>
              <a:buNone/>
            </a:pPr>
            <a:r>
              <a:rPr lang="en-US" b="1" i="1" dirty="0" smtClean="0"/>
              <a:t>According to type of automation:</a:t>
            </a:r>
          </a:p>
          <a:p>
            <a:pPr>
              <a:buNone/>
            </a:pPr>
            <a:r>
              <a:rPr lang="en-US" dirty="0" smtClean="0"/>
              <a:t>• Fixed automation - e.g., single spindle and multi spindle lathes.</a:t>
            </a:r>
          </a:p>
          <a:p>
            <a:pPr>
              <a:buNone/>
            </a:pPr>
            <a:r>
              <a:rPr lang="en-US" dirty="0" smtClean="0"/>
              <a:t>• Flexible automation - e.g., CNC milling machine.</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i="1" dirty="0"/>
              <a:t>According to configuration:</a:t>
            </a:r>
          </a:p>
          <a:p>
            <a:pPr>
              <a:buNone/>
            </a:pPr>
            <a:r>
              <a:rPr lang="en-US" dirty="0"/>
              <a:t>• Stand alone type - most of the conventional machine tools.</a:t>
            </a:r>
          </a:p>
          <a:p>
            <a:pPr>
              <a:buNone/>
            </a:pPr>
            <a:r>
              <a:rPr lang="en-US" dirty="0"/>
              <a:t>• Machining system (more versatile) - e.g., transfer machine, machining center, FMS etc</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Specification of machine tools</a:t>
            </a:r>
          </a:p>
          <a:p>
            <a:r>
              <a:rPr lang="en-US" dirty="0"/>
              <a:t>A machine tool may have a large number of various features and characteristics. But only some</a:t>
            </a:r>
          </a:p>
          <a:p>
            <a:r>
              <a:rPr lang="en-US" dirty="0"/>
              <a:t>specific salient features are used for specifying a machine tool. All the manufacturers, traders and</a:t>
            </a:r>
          </a:p>
          <a:p>
            <a:r>
              <a:rPr lang="en-US" dirty="0"/>
              <a:t>users must know how machine tools are specified.</a:t>
            </a:r>
          </a:p>
          <a:p>
            <a:r>
              <a:rPr lang="en-US" i="1" dirty="0"/>
              <a:t>The methods of specification of some basic machine tools are as follows: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buNone/>
            </a:pPr>
            <a:r>
              <a:rPr lang="en-US" sz="1800" b="1" i="1" dirty="0"/>
              <a:t>Centre lathe:</a:t>
            </a:r>
          </a:p>
          <a:p>
            <a:pPr>
              <a:buNone/>
            </a:pPr>
            <a:r>
              <a:rPr lang="en-US" sz="1800" dirty="0"/>
              <a:t>• Maximum diameter and length of the jobs that can be accommodated.</a:t>
            </a:r>
          </a:p>
          <a:p>
            <a:pPr>
              <a:buNone/>
            </a:pPr>
            <a:r>
              <a:rPr lang="en-US" sz="1800" dirty="0"/>
              <a:t>• Power of the main drive (motor).</a:t>
            </a:r>
          </a:p>
          <a:p>
            <a:pPr>
              <a:buNone/>
            </a:pPr>
            <a:r>
              <a:rPr lang="en-US" sz="1800" dirty="0"/>
              <a:t>• Range of spindle speeds and range of feeds.</a:t>
            </a:r>
          </a:p>
          <a:p>
            <a:pPr>
              <a:buNone/>
            </a:pPr>
            <a:r>
              <a:rPr lang="en-US" sz="1800" dirty="0"/>
              <a:t>• Space occupied by the machine.</a:t>
            </a:r>
          </a:p>
          <a:p>
            <a:pPr>
              <a:buNone/>
            </a:pPr>
            <a:r>
              <a:rPr lang="en-US" sz="1800" b="1" i="1" dirty="0"/>
              <a:t>Shaper:</a:t>
            </a:r>
          </a:p>
          <a:p>
            <a:pPr>
              <a:buNone/>
            </a:pPr>
            <a:r>
              <a:rPr lang="en-US" sz="1800" dirty="0"/>
              <a:t>• Length, breadth and depth of the bed.</a:t>
            </a:r>
          </a:p>
          <a:p>
            <a:pPr>
              <a:buNone/>
            </a:pPr>
            <a:r>
              <a:rPr lang="en-US" sz="1800" dirty="0"/>
              <a:t>• Maximum axial travel of the bed and vertical travel of the bed / tool.</a:t>
            </a:r>
          </a:p>
          <a:p>
            <a:pPr>
              <a:buNone/>
            </a:pPr>
            <a:r>
              <a:rPr lang="en-US" sz="1800" dirty="0"/>
              <a:t>• Maximum length of the stroke (of the ram / tool).</a:t>
            </a:r>
          </a:p>
          <a:p>
            <a:pPr>
              <a:buNone/>
            </a:pPr>
            <a:r>
              <a:rPr lang="en-US" sz="1800" dirty="0"/>
              <a:t>• Range of number of strokes per minute.</a:t>
            </a:r>
          </a:p>
          <a:p>
            <a:pPr>
              <a:buNone/>
            </a:pPr>
            <a:r>
              <a:rPr lang="en-US" sz="1800" dirty="0"/>
              <a:t>• Range of table feed.</a:t>
            </a:r>
          </a:p>
          <a:p>
            <a:pPr>
              <a:buNone/>
            </a:pPr>
            <a:r>
              <a:rPr lang="en-US" sz="1800" dirty="0"/>
              <a:t>• Power of the main drive.</a:t>
            </a:r>
          </a:p>
          <a:p>
            <a:pPr>
              <a:buNone/>
            </a:pPr>
            <a:r>
              <a:rPr lang="en-US" sz="1800" dirty="0"/>
              <a:t>• Space occupied by the machine</a:t>
            </a:r>
            <a:r>
              <a:rPr lang="en-US" sz="1800" dirty="0" smtClean="0"/>
              <a:t>.</a:t>
            </a:r>
            <a:endParaRPr lang="en-US" sz="1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a:buNone/>
            </a:pPr>
            <a:r>
              <a:rPr lang="en-US" b="1" i="1" dirty="0" smtClean="0"/>
              <a:t>Drilling machine (column type):</a:t>
            </a:r>
          </a:p>
          <a:p>
            <a:pPr>
              <a:buNone/>
            </a:pPr>
            <a:r>
              <a:rPr lang="en-US" dirty="0" smtClean="0"/>
              <a:t>• Maximum drill size (diameter) that can be used.</a:t>
            </a:r>
          </a:p>
          <a:p>
            <a:pPr>
              <a:buNone/>
            </a:pPr>
            <a:r>
              <a:rPr lang="en-US" dirty="0" smtClean="0"/>
              <a:t>• Size and taper of the hole in the spindle.</a:t>
            </a:r>
          </a:p>
          <a:p>
            <a:pPr>
              <a:buNone/>
            </a:pPr>
            <a:r>
              <a:rPr lang="en-US" dirty="0" smtClean="0"/>
              <a:t>• Range of spindle speeds.</a:t>
            </a:r>
          </a:p>
          <a:p>
            <a:pPr>
              <a:buNone/>
            </a:pPr>
            <a:r>
              <a:rPr lang="en-US" dirty="0" smtClean="0"/>
              <a:t>• Range of feeds.</a:t>
            </a:r>
          </a:p>
          <a:p>
            <a:pPr>
              <a:buNone/>
            </a:pPr>
            <a:r>
              <a:rPr lang="en-US" dirty="0" smtClean="0"/>
              <a:t>• Power of the main drive.</a:t>
            </a:r>
          </a:p>
          <a:p>
            <a:pPr>
              <a:buNone/>
            </a:pPr>
            <a:r>
              <a:rPr lang="en-US" dirty="0" smtClean="0"/>
              <a:t>• Range of the axial travel of the spindle / bed.</a:t>
            </a:r>
          </a:p>
          <a:p>
            <a:pPr>
              <a:buNone/>
            </a:pPr>
            <a:r>
              <a:rPr lang="en-US" dirty="0" smtClean="0"/>
              <a:t>• Floor space occupied by the machine.</a:t>
            </a:r>
          </a:p>
          <a:p>
            <a:pPr>
              <a:buNone/>
            </a:pPr>
            <a:r>
              <a:rPr lang="en-US" b="1" i="1" dirty="0" smtClean="0"/>
              <a:t>Milling machine (knee type and with arbor):</a:t>
            </a:r>
          </a:p>
          <a:p>
            <a:pPr>
              <a:buNone/>
            </a:pPr>
            <a:r>
              <a:rPr lang="en-US" dirty="0" smtClean="0"/>
              <a:t>• Type; ordinary or swiveling bed type.</a:t>
            </a:r>
          </a:p>
          <a:p>
            <a:pPr>
              <a:buNone/>
            </a:pPr>
            <a:r>
              <a:rPr lang="en-US" dirty="0" smtClean="0"/>
              <a:t>• Size of the work table.</a:t>
            </a:r>
          </a:p>
          <a:p>
            <a:pPr>
              <a:buNone/>
            </a:pPr>
            <a:r>
              <a:rPr lang="en-US" dirty="0" smtClean="0"/>
              <a:t>• Range of travels of the table in X - Y - Z directions.</a:t>
            </a:r>
          </a:p>
          <a:p>
            <a:pPr>
              <a:buNone/>
            </a:pPr>
            <a:r>
              <a:rPr lang="en-US" dirty="0" smtClean="0"/>
              <a:t>• Arbor size (diameter).</a:t>
            </a:r>
          </a:p>
          <a:p>
            <a:pPr>
              <a:buNone/>
            </a:pPr>
            <a:r>
              <a:rPr lang="en-US" dirty="0" smtClean="0"/>
              <a:t>• Power of the main drive.</a:t>
            </a:r>
          </a:p>
          <a:p>
            <a:pPr>
              <a:buNone/>
            </a:pPr>
            <a:r>
              <a:rPr lang="en-US" dirty="0" smtClean="0"/>
              <a:t>• Range of spindle speed.</a:t>
            </a:r>
          </a:p>
          <a:p>
            <a:pPr>
              <a:buNone/>
            </a:pPr>
            <a:r>
              <a:rPr lang="en-US" dirty="0" smtClean="0"/>
              <a:t>• Range of table feeds in X - Y - Z directions.</a:t>
            </a:r>
          </a:p>
          <a:p>
            <a:pPr>
              <a:buNone/>
            </a:pPr>
            <a:r>
              <a:rPr lang="en-US" dirty="0" smtClean="0"/>
              <a:t>• Floor space occupied.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b="1" dirty="0"/>
              <a:t>THEORY OF METAL CUTTING</a:t>
            </a:r>
          </a:p>
          <a:p>
            <a:pPr>
              <a:buNone/>
            </a:pPr>
            <a:r>
              <a:rPr lang="en-US" b="1" dirty="0" smtClean="0"/>
              <a:t> </a:t>
            </a:r>
            <a:r>
              <a:rPr lang="en-US" b="1" dirty="0"/>
              <a:t>Types of cutting tools</a:t>
            </a:r>
          </a:p>
          <a:p>
            <a:pPr>
              <a:buNone/>
            </a:pPr>
            <a:r>
              <a:rPr lang="en-US" dirty="0"/>
              <a:t>Cutting tools may be classified according to the number of major cutting edges (points) involved as follows:</a:t>
            </a:r>
          </a:p>
          <a:p>
            <a:pPr>
              <a:buFont typeface="Wingdings" pitchFamily="2" charset="2"/>
              <a:buChar char="v"/>
            </a:pPr>
            <a:r>
              <a:rPr lang="en-US" dirty="0" smtClean="0"/>
              <a:t>•Single </a:t>
            </a:r>
            <a:r>
              <a:rPr lang="en-US" dirty="0"/>
              <a:t>point: e.g., turning tools, shaping, planning and slotting tools and boring tools.</a:t>
            </a:r>
          </a:p>
          <a:p>
            <a:pPr>
              <a:buFont typeface="Wingdings" pitchFamily="2" charset="2"/>
              <a:buChar char="v"/>
            </a:pPr>
            <a:r>
              <a:rPr lang="en-US" dirty="0" smtClean="0"/>
              <a:t>•Double </a:t>
            </a:r>
            <a:r>
              <a:rPr lang="en-US" dirty="0"/>
              <a:t>(two) point: e.g., drills.</a:t>
            </a:r>
          </a:p>
          <a:p>
            <a:pPr>
              <a:buFont typeface="Wingdings" pitchFamily="2" charset="2"/>
              <a:buChar char="v"/>
            </a:pPr>
            <a:r>
              <a:rPr lang="en-US" dirty="0"/>
              <a:t>• Multipoint (more than two): e.g., milling cutters, broaching tools, hobs, gear shaping cutters etc.</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a:t>CLASSIFICATION OF CUTTING TOOLS</a:t>
            </a:r>
          </a:p>
          <a:p>
            <a:pPr>
              <a:buNone/>
            </a:pPr>
            <a:r>
              <a:rPr lang="en-US" dirty="0"/>
              <a:t>All the cutting tools used in metal cutting can be broadly classified as :</a:t>
            </a:r>
          </a:p>
          <a:p>
            <a:pPr>
              <a:buNone/>
            </a:pPr>
            <a:r>
              <a:rPr lang="en-US" dirty="0"/>
              <a:t>1.</a:t>
            </a:r>
            <a:r>
              <a:rPr lang="en-US" b="1" dirty="0"/>
              <a:t>Single point cutting tools ,i.e., those having only one cutting edge; such as late tools, shaper tools , </a:t>
            </a:r>
            <a:r>
              <a:rPr lang="en-US" b="1" dirty="0" err="1" smtClean="0"/>
              <a:t>planner</a:t>
            </a:r>
            <a:r>
              <a:rPr lang="en-US" dirty="0" err="1" smtClean="0"/>
              <a:t>tools</a:t>
            </a:r>
            <a:r>
              <a:rPr lang="en-US" dirty="0" smtClean="0"/>
              <a:t> </a:t>
            </a:r>
            <a:r>
              <a:rPr lang="en-US" dirty="0"/>
              <a:t>etc.</a:t>
            </a:r>
          </a:p>
          <a:p>
            <a:pPr>
              <a:buNone/>
            </a:pPr>
            <a:r>
              <a:rPr lang="en-US" dirty="0"/>
              <a:t>2.</a:t>
            </a:r>
            <a:r>
              <a:rPr lang="en-US" b="1" dirty="0"/>
              <a:t>Multi –point cutting tools ,i.e., those having more than one cutting edges; such as milling cutters, </a:t>
            </a:r>
            <a:r>
              <a:rPr lang="en-US" b="1" dirty="0" err="1" smtClean="0"/>
              <a:t>drills,</a:t>
            </a:r>
            <a:r>
              <a:rPr lang="en-US" dirty="0" err="1" smtClean="0"/>
              <a:t>broaches</a:t>
            </a:r>
            <a:r>
              <a:rPr lang="en-US" dirty="0"/>
              <a:t>, grinding wheels, etc. those tools for shake of analysis ,be considered as consisting of a numbers </a:t>
            </a:r>
            <a:r>
              <a:rPr lang="en-US" dirty="0" err="1" smtClean="0"/>
              <a:t>ofsingle</a:t>
            </a:r>
            <a:r>
              <a:rPr lang="en-US" dirty="0" smtClean="0"/>
              <a:t> </a:t>
            </a:r>
            <a:r>
              <a:rPr lang="en-US" dirty="0"/>
              <a:t>point cutting tools ,each forming a cutting edges.</a:t>
            </a:r>
          </a:p>
          <a:p>
            <a:pPr>
              <a:buNone/>
            </a:pPr>
            <a:r>
              <a:rPr lang="en-US" dirty="0"/>
              <a:t>The cutting tools can also be classified according to the motion as :</a:t>
            </a:r>
          </a:p>
          <a:p>
            <a:pPr>
              <a:buNone/>
            </a:pPr>
            <a:r>
              <a:rPr lang="en-US" dirty="0"/>
              <a:t>a) </a:t>
            </a:r>
            <a:r>
              <a:rPr lang="en-US" i="1" dirty="0"/>
              <a:t>Linear motion tools –lathe, boring, broaching, </a:t>
            </a:r>
            <a:r>
              <a:rPr lang="en-US" i="1" dirty="0" err="1"/>
              <a:t>planing</a:t>
            </a:r>
            <a:r>
              <a:rPr lang="en-US" i="1" dirty="0"/>
              <a:t> etc.</a:t>
            </a:r>
          </a:p>
          <a:p>
            <a:pPr>
              <a:buNone/>
            </a:pPr>
            <a:r>
              <a:rPr lang="en-US" dirty="0"/>
              <a:t>b) </a:t>
            </a:r>
            <a:r>
              <a:rPr lang="en-US" i="1" dirty="0"/>
              <a:t>Rotary motion tools-milling cutters, grinding wheels, etc.</a:t>
            </a:r>
          </a:p>
          <a:p>
            <a:pPr>
              <a:buNone/>
            </a:pPr>
            <a:r>
              <a:rPr lang="en-US" dirty="0"/>
              <a:t>c) </a:t>
            </a:r>
            <a:r>
              <a:rPr lang="en-US" i="1" dirty="0"/>
              <a:t>Both linear and rotary tools-drills, honing tools etc.</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IMPORTANTS TERMS REGADING SINGLE POINT CUTTING TOOL</a:t>
            </a:r>
            <a:endParaRPr lang="en-US" dirty="0"/>
          </a:p>
        </p:txBody>
      </p:sp>
      <p:pic>
        <p:nvPicPr>
          <p:cNvPr id="2050" name="Picture 2"/>
          <p:cNvPicPr>
            <a:picLocks noGrp="1" noChangeAspect="1" noChangeArrowheads="1"/>
          </p:cNvPicPr>
          <p:nvPr>
            <p:ph idx="1"/>
          </p:nvPr>
        </p:nvPicPr>
        <p:blipFill>
          <a:blip r:embed="rId2" cstate="print"/>
          <a:stretch>
            <a:fillRect/>
          </a:stretch>
        </p:blipFill>
        <p:spPr bwMode="auto">
          <a:xfrm>
            <a:off x="1414462" y="2229644"/>
            <a:ext cx="6315075" cy="3800475"/>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The single point cutting tool mainly consist of tool shank &amp; cutting part called point. The point of cutting tool</a:t>
            </a:r>
          </a:p>
          <a:p>
            <a:r>
              <a:rPr lang="en-US" dirty="0"/>
              <a:t>is bounded by cutting face, end flank, side/ main flank, &amp; base. The chip slide along the face. The side / main</a:t>
            </a:r>
          </a:p>
          <a:p>
            <a:r>
              <a:rPr lang="en-US" dirty="0"/>
              <a:t>cutting edge ‘</a:t>
            </a:r>
            <a:r>
              <a:rPr lang="en-US" dirty="0" err="1"/>
              <a:t>ab</a:t>
            </a:r>
            <a:r>
              <a:rPr lang="en-US" dirty="0"/>
              <a:t>’ is formed by intersecting of face &amp; side / main flank The end cutting edge ‘ac’ is formed by</a:t>
            </a:r>
          </a:p>
          <a:p>
            <a:r>
              <a:rPr lang="en-US" dirty="0"/>
              <a:t>the intersection of end flank &amp; base. The point ‘a’ which the intersection of end cutting edge &amp; side cutting</a:t>
            </a:r>
          </a:p>
          <a:p>
            <a:r>
              <a:rPr lang="en-US" dirty="0"/>
              <a:t>edge is called nose Mainly the chip cuts by side cutting edge.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I</a:t>
            </a:r>
            <a:endParaRPr lang="en-US" dirty="0"/>
          </a:p>
        </p:txBody>
      </p:sp>
      <p:sp>
        <p:nvSpPr>
          <p:cNvPr id="3" name="Content Placeholder 2"/>
          <p:cNvSpPr>
            <a:spLocks noGrp="1"/>
          </p:cNvSpPr>
          <p:nvPr>
            <p:ph idx="1"/>
          </p:nvPr>
        </p:nvSpPr>
        <p:spPr/>
        <p:txBody>
          <a:bodyPr>
            <a:normAutofit/>
          </a:bodyPr>
          <a:lstStyle/>
          <a:p>
            <a:pPr>
              <a:buNone/>
            </a:pPr>
            <a:r>
              <a:rPr lang="en-US" dirty="0" smtClean="0"/>
              <a:t>THEORY OF METAL CUTTING</a:t>
            </a:r>
          </a:p>
          <a:p>
            <a:pPr>
              <a:buNone/>
            </a:pPr>
            <a:r>
              <a:rPr lang="en-US" dirty="0" smtClean="0"/>
              <a:t> 1.1 INTRODUCTION In an industry, metal components are made into different shapes and dimensions by using various metal working processes. Metal working processes are classified into two major groups.</a:t>
            </a:r>
          </a:p>
          <a:p>
            <a:pPr>
              <a:buNone/>
            </a:pPr>
            <a:r>
              <a:rPr lang="en-US" dirty="0" smtClean="0"/>
              <a:t> They are: </a:t>
            </a:r>
          </a:p>
          <a:p>
            <a:pPr>
              <a:buNone/>
            </a:pPr>
            <a:r>
              <a:rPr lang="en-US" dirty="0" smtClean="0"/>
              <a:t>• Non-cutting shaping or chips less or metal forming process - forging, rolling, pressing, etc. </a:t>
            </a:r>
          </a:p>
          <a:p>
            <a:pPr>
              <a:buNone/>
            </a:pPr>
            <a:r>
              <a:rPr lang="en-US" dirty="0" smtClean="0"/>
              <a:t>• Cutting shaping or metal cutting or chip forming process - turning, drilling, milling, etc</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a:t>Parts of a single point cutting tool:</a:t>
            </a:r>
            <a:br>
              <a:rPr lang="en-US" b="1" i="1" dirty="0"/>
            </a:br>
            <a:r>
              <a:rPr lang="en-US" b="1" i="1" dirty="0" smtClean="0"/>
              <a:t>slides</a:t>
            </a:r>
            <a:r>
              <a:rPr lang="en-US" b="1" i="1" dirty="0"/>
              <a:t>.</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sz="2400" dirty="0" smtClean="0"/>
              <a:t>1. </a:t>
            </a:r>
            <a:r>
              <a:rPr lang="en-US" sz="2400" b="1" i="1" dirty="0" smtClean="0"/>
              <a:t>Shank </a:t>
            </a:r>
            <a:r>
              <a:rPr lang="en-US" sz="2400" i="1" dirty="0" smtClean="0"/>
              <a:t>– It is main body of tool. The shank used to grip in tool holder.</a:t>
            </a:r>
            <a:br>
              <a:rPr lang="en-US" sz="2400" i="1" dirty="0" smtClean="0"/>
            </a:br>
            <a:r>
              <a:rPr lang="en-US" sz="2400" dirty="0" smtClean="0"/>
              <a:t>2. </a:t>
            </a:r>
            <a:r>
              <a:rPr lang="en-US" sz="2400" i="1" dirty="0" smtClean="0"/>
              <a:t>Flank – The surface or surface below the adjacent of the cutting edge is called flank of the tool.</a:t>
            </a:r>
            <a:br>
              <a:rPr lang="en-US" sz="2400" i="1" dirty="0" smtClean="0"/>
            </a:br>
            <a:r>
              <a:rPr lang="en-US" sz="2400" dirty="0" smtClean="0"/>
              <a:t>3. </a:t>
            </a:r>
            <a:r>
              <a:rPr lang="en-US" sz="2400" i="1" dirty="0" smtClean="0"/>
              <a:t>Face – It is top surface of the tool along which the chips</a:t>
            </a:r>
          </a:p>
          <a:p>
            <a:pPr>
              <a:buNone/>
            </a:pPr>
            <a:r>
              <a:rPr lang="en-US" sz="2400" dirty="0"/>
              <a:t>4. </a:t>
            </a:r>
            <a:r>
              <a:rPr lang="en-US" sz="2400" b="1" i="1" dirty="0"/>
              <a:t>Base </a:t>
            </a:r>
            <a:r>
              <a:rPr lang="en-US" sz="2400" i="1" dirty="0"/>
              <a:t>– It is actually a bearing surface of the tool when it is held in tool holder or clamped directly in </a:t>
            </a:r>
            <a:r>
              <a:rPr lang="en-US" sz="2400" i="1" dirty="0" err="1" smtClean="0"/>
              <a:t>a</a:t>
            </a:r>
            <a:r>
              <a:rPr lang="en-US" sz="2400" dirty="0" err="1" smtClean="0"/>
              <a:t>tool</a:t>
            </a:r>
            <a:r>
              <a:rPr lang="en-US" sz="2400" dirty="0" smtClean="0"/>
              <a:t> </a:t>
            </a:r>
            <a:r>
              <a:rPr lang="en-US" sz="2400" dirty="0"/>
              <a:t>post.</a:t>
            </a:r>
          </a:p>
          <a:p>
            <a:pPr>
              <a:buNone/>
            </a:pPr>
            <a:r>
              <a:rPr lang="en-US" sz="2400" dirty="0"/>
              <a:t>5. </a:t>
            </a:r>
            <a:r>
              <a:rPr lang="en-US" sz="2400" b="1" i="1" dirty="0"/>
              <a:t>Heel</a:t>
            </a:r>
            <a:r>
              <a:rPr lang="en-US" sz="2400" i="1" dirty="0"/>
              <a:t> – It is the intersection of the flank &amp; base of the tool. It is curved portion at the bottom of the tool.</a:t>
            </a:r>
          </a:p>
          <a:p>
            <a:pPr>
              <a:buNone/>
            </a:pPr>
            <a:r>
              <a:rPr lang="en-US" sz="2400" dirty="0"/>
              <a:t>6. </a:t>
            </a:r>
            <a:r>
              <a:rPr lang="en-US" sz="2400" b="1" i="1" dirty="0"/>
              <a:t>Nose radius </a:t>
            </a:r>
            <a:r>
              <a:rPr lang="en-US" sz="2400" i="1" dirty="0"/>
              <a:t>– It is the point where side cutting edge &amp; base cutting edge intersect.</a:t>
            </a:r>
          </a:p>
          <a:p>
            <a:pPr>
              <a:buNone/>
            </a:pPr>
            <a:r>
              <a:rPr lang="en-US" sz="2400" dirty="0"/>
              <a:t>7. </a:t>
            </a:r>
            <a:r>
              <a:rPr lang="en-US" sz="2400" b="1" i="1" dirty="0"/>
              <a:t>Noise radius </a:t>
            </a:r>
            <a:r>
              <a:rPr lang="en-US" sz="2400" i="1" dirty="0"/>
              <a:t>–It provide long life &amp; good surface finish sharp cutting tip is </a:t>
            </a:r>
            <a:r>
              <a:rPr lang="en-US" sz="2400" i="1" dirty="0" err="1" smtClean="0"/>
              <a:t>weak.</a:t>
            </a:r>
            <a:r>
              <a:rPr lang="en-US" sz="2400" dirty="0" err="1" smtClean="0"/>
              <a:t>The</a:t>
            </a:r>
            <a:r>
              <a:rPr lang="en-US" sz="2400" dirty="0" smtClean="0"/>
              <a:t> </a:t>
            </a:r>
            <a:r>
              <a:rPr lang="en-US" sz="2400" dirty="0"/>
              <a:t>nose of a tool is slightly rounded in all turning tools.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function of nose radius is as follows:</a:t>
            </a:r>
            <a:endParaRPr lang="en-US" dirty="0"/>
          </a:p>
        </p:txBody>
      </p:sp>
      <p:sp>
        <p:nvSpPr>
          <p:cNvPr id="3" name="Content Placeholder 2"/>
          <p:cNvSpPr>
            <a:spLocks noGrp="1"/>
          </p:cNvSpPr>
          <p:nvPr>
            <p:ph idx="1"/>
          </p:nvPr>
        </p:nvSpPr>
        <p:spPr/>
        <p:txBody>
          <a:bodyPr>
            <a:noAutofit/>
          </a:bodyPr>
          <a:lstStyle/>
          <a:p>
            <a:r>
              <a:rPr lang="en-US" sz="2400" dirty="0"/>
              <a:t>Greater nose radius clears up the feed marks caused by the previous shearing action and provides </a:t>
            </a:r>
            <a:r>
              <a:rPr lang="en-US" sz="2400" dirty="0" err="1" smtClean="0"/>
              <a:t>bettersurface</a:t>
            </a:r>
            <a:r>
              <a:rPr lang="en-US" sz="2400" dirty="0" smtClean="0"/>
              <a:t> </a:t>
            </a:r>
            <a:r>
              <a:rPr lang="en-US" sz="2400" dirty="0"/>
              <a:t>finish.</a:t>
            </a:r>
          </a:p>
          <a:p>
            <a:r>
              <a:rPr lang="en-US" sz="2400" dirty="0"/>
              <a:t> All finish turning tool have greater nose radius than rough turning tools.</a:t>
            </a:r>
          </a:p>
          <a:p>
            <a:r>
              <a:rPr lang="en-US" sz="2400" dirty="0"/>
              <a:t> It increases the strength of the cutting edge, tends to minimize the wear taking place in a sharp pointed tool</a:t>
            </a:r>
          </a:p>
          <a:p>
            <a:r>
              <a:rPr lang="en-US" sz="2400" dirty="0"/>
              <a:t>with consequent increase in tool life.</a:t>
            </a:r>
          </a:p>
          <a:p>
            <a:r>
              <a:rPr lang="en-US" sz="2400" dirty="0"/>
              <a:t> Accumulation heat is less than that in a pointed tool which permits higher cutting speeds.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a:buNone/>
            </a:pPr>
            <a:r>
              <a:rPr lang="en-US" dirty="0" smtClean="0"/>
              <a:t>8. </a:t>
            </a:r>
            <a:r>
              <a:rPr lang="en-US" sz="2400" i="1" dirty="0" smtClean="0"/>
              <a:t>Cutting edge – It is the edge on face of the tool which removes the material from </a:t>
            </a:r>
            <a:r>
              <a:rPr lang="en-US" sz="2400" i="1" dirty="0" err="1" smtClean="0"/>
              <a:t>workpiece</a:t>
            </a:r>
            <a:r>
              <a:rPr lang="en-US" sz="2400" i="1" dirty="0" smtClean="0"/>
              <a:t>  .  The </a:t>
            </a:r>
            <a:r>
              <a:rPr lang="en-US" sz="2400" dirty="0" smtClean="0"/>
              <a:t>cutting edges are side cutting edge (major cutting edge) &amp; end cutting edge ( minor cutting edge)</a:t>
            </a:r>
            <a:r>
              <a:rPr lang="en-US" sz="2400" i="1" dirty="0" smtClean="0"/>
              <a:t>A single point cutting tool may be either right-or left hand cut tool depending on the direction of feed.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b="1" u="sng" dirty="0" smtClean="0"/>
              <a:t>CONCEPT OF RAKE AND CLEARANCE ANGLES OF CUTTING TOOLS</a:t>
            </a:r>
            <a:r>
              <a:rPr lang="en-US" sz="1400" b="1" dirty="0"/>
              <a:t/>
            </a:r>
            <a:br>
              <a:rPr lang="en-US" sz="1400" b="1" dirty="0"/>
            </a:br>
            <a:r>
              <a:rPr lang="en-US" sz="1400" dirty="0"/>
              <a:t>The word tool geometry is basically referred to some specific angles or slope of the salient faces and edges of</a:t>
            </a:r>
            <a:br>
              <a:rPr lang="en-US" sz="1400" dirty="0"/>
            </a:br>
            <a:r>
              <a:rPr lang="en-US" sz="1400" dirty="0"/>
              <a:t>the tools at their cutting point. Rake angle and clearance angle are the most significant for all the cutting tools.</a:t>
            </a:r>
            <a:br>
              <a:rPr lang="en-US" sz="1400" dirty="0"/>
            </a:br>
            <a:r>
              <a:rPr lang="en-US" sz="1400" dirty="0"/>
              <a:t>T he concept of rake angle and clearance angle will be clear from some simple operations </a:t>
            </a:r>
            <a:r>
              <a:rPr lang="en-US" sz="1400" i="1" dirty="0"/>
              <a:t>shown in Fig</a:t>
            </a:r>
            <a:r>
              <a:rPr lang="en-US" sz="1400" i="1" dirty="0" smtClean="0"/>
              <a:t>.</a:t>
            </a:r>
            <a:br>
              <a:rPr lang="en-US" sz="1400" i="1" dirty="0" smtClean="0"/>
            </a:br>
            <a:endParaRPr lang="en-US" sz="14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609600" y="2362200"/>
            <a:ext cx="8229600" cy="2796778"/>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2517623" y="6198990"/>
            <a:ext cx="4108753" cy="369332"/>
          </a:xfrm>
          <a:prstGeom prst="rect">
            <a:avLst/>
          </a:prstGeom>
        </p:spPr>
        <p:txBody>
          <a:bodyPr wrap="square">
            <a:spAutoFit/>
          </a:bodyPr>
          <a:lstStyle/>
          <a:p>
            <a:r>
              <a:rPr lang="en-US" dirty="0"/>
              <a:t>Rake and clearance angles of cutting tools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Autofit/>
          </a:bodyPr>
          <a:lstStyle/>
          <a:p>
            <a:r>
              <a:rPr lang="en-US" sz="2400" b="1" dirty="0" smtClean="0"/>
              <a:t>DESCRIPTION OF TOOL GEOMETRY IN MACHINE REFERENCE SYSTEM</a:t>
            </a:r>
            <a:r>
              <a:rPr lang="en-US" sz="1400" b="1" dirty="0"/>
              <a:t/>
            </a:r>
            <a:br>
              <a:rPr lang="en-US" sz="1400" b="1" dirty="0"/>
            </a:br>
            <a:r>
              <a:rPr lang="en-US" sz="1400" dirty="0"/>
              <a:t>This system is also called as ASA system; ASA stands for American Standards Association. Geometry of a</a:t>
            </a:r>
            <a:br>
              <a:rPr lang="en-US" sz="1400" dirty="0"/>
            </a:br>
            <a:r>
              <a:rPr lang="en-US" sz="1400" dirty="0"/>
              <a:t>cutting tool refers mainly to its several angles or slopes of its salient working surfaces and cutting edges.</a:t>
            </a:r>
            <a:br>
              <a:rPr lang="en-US" sz="1400" dirty="0"/>
            </a:br>
            <a:r>
              <a:rPr lang="en-US" sz="1400" dirty="0"/>
              <a:t>Those angles are expressed with respect to some planes of reference. In Machine Reference System (ASA),</a:t>
            </a:r>
            <a:br>
              <a:rPr lang="en-US" sz="1400" dirty="0"/>
            </a:br>
            <a:r>
              <a:rPr lang="en-US" sz="1400" dirty="0"/>
              <a:t>the three planes of reference and the coordinates are chosen based on the configuration and axes of the</a:t>
            </a:r>
            <a:br>
              <a:rPr lang="en-US" sz="1400" dirty="0"/>
            </a:br>
            <a:r>
              <a:rPr lang="en-US" sz="1400" dirty="0"/>
              <a:t>machine tool concerned. The planes and axes used for expressing tool geometry in ASA system for turning</a:t>
            </a:r>
            <a:br>
              <a:rPr lang="en-US" sz="1400" dirty="0"/>
            </a:br>
            <a:r>
              <a:rPr lang="en-US" sz="1400" dirty="0"/>
              <a:t>o </a:t>
            </a:r>
            <a:r>
              <a:rPr lang="en-US" sz="1400" dirty="0" err="1"/>
              <a:t>peration</a:t>
            </a:r>
            <a:r>
              <a:rPr lang="en-US" sz="1400" dirty="0"/>
              <a:t> </a:t>
            </a:r>
            <a:r>
              <a:rPr lang="en-US" sz="1400" i="1" dirty="0"/>
              <a:t>are shown in Fig.</a:t>
            </a:r>
            <a:endParaRPr lang="en-US" sz="5400" dirty="0"/>
          </a:p>
        </p:txBody>
      </p:sp>
      <p:pic>
        <p:nvPicPr>
          <p:cNvPr id="4098" name="Picture 2"/>
          <p:cNvPicPr>
            <a:picLocks noGrp="1" noChangeAspect="1" noChangeArrowheads="1"/>
          </p:cNvPicPr>
          <p:nvPr>
            <p:ph idx="1"/>
          </p:nvPr>
        </p:nvPicPr>
        <p:blipFill>
          <a:blip r:embed="rId2" cstate="print"/>
          <a:stretch>
            <a:fillRect/>
          </a:stretch>
        </p:blipFill>
        <p:spPr bwMode="auto">
          <a:xfrm>
            <a:off x="1900237" y="2882106"/>
            <a:ext cx="5343525" cy="249555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cstate="print"/>
          <a:stretch>
            <a:fillRect/>
          </a:stretch>
        </p:blipFill>
        <p:spPr bwMode="auto">
          <a:xfrm>
            <a:off x="457200" y="2552832"/>
            <a:ext cx="8229600" cy="3154098"/>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Types of chips</a:t>
            </a:r>
            <a:br>
              <a:rPr lang="en-US" b="1" dirty="0" smtClean="0"/>
            </a:br>
            <a:endParaRPr lang="en-US" dirty="0"/>
          </a:p>
        </p:txBody>
      </p:sp>
      <p:sp>
        <p:nvSpPr>
          <p:cNvPr id="3" name="Content Placeholder 2"/>
          <p:cNvSpPr>
            <a:spLocks noGrp="1"/>
          </p:cNvSpPr>
          <p:nvPr>
            <p:ph idx="1"/>
          </p:nvPr>
        </p:nvSpPr>
        <p:spPr/>
        <p:txBody>
          <a:bodyPr>
            <a:normAutofit/>
          </a:bodyPr>
          <a:lstStyle/>
          <a:p>
            <a:pPr>
              <a:buNone/>
            </a:pPr>
            <a:r>
              <a:rPr lang="en-US" i="1" dirty="0" smtClean="0"/>
              <a:t>Different </a:t>
            </a:r>
            <a:r>
              <a:rPr lang="en-US" i="1" dirty="0"/>
              <a:t>types of chips of various shape, size, </a:t>
            </a:r>
            <a:r>
              <a:rPr lang="en-US" i="1" dirty="0" err="1"/>
              <a:t>colour</a:t>
            </a:r>
            <a:r>
              <a:rPr lang="en-US" i="1" dirty="0"/>
              <a:t> etc. are produced by </a:t>
            </a:r>
            <a:r>
              <a:rPr lang="en-US" i="1" dirty="0" smtClean="0"/>
              <a:t>machining Depending </a:t>
            </a:r>
            <a:r>
              <a:rPr lang="en-US" i="1" dirty="0"/>
              <a:t>upon:</a:t>
            </a:r>
          </a:p>
          <a:p>
            <a:pPr>
              <a:buNone/>
            </a:pPr>
            <a:r>
              <a:rPr lang="en-US" dirty="0"/>
              <a:t>• Type of cut, i.e., continuous (turning, boring etc.) or intermittent cut (milling).</a:t>
            </a:r>
          </a:p>
          <a:p>
            <a:pPr>
              <a:buNone/>
            </a:pPr>
            <a:r>
              <a:rPr lang="en-US" dirty="0"/>
              <a:t>• Work material (brittle or ductile etc.).</a:t>
            </a:r>
          </a:p>
          <a:p>
            <a:pPr>
              <a:buNone/>
            </a:pPr>
            <a:r>
              <a:rPr lang="en-US" dirty="0"/>
              <a:t>• Cutting tool geometry (rake, cutting angles etc.).</a:t>
            </a:r>
          </a:p>
          <a:p>
            <a:pPr>
              <a:buNone/>
            </a:pPr>
            <a:r>
              <a:rPr lang="en-US" dirty="0"/>
              <a:t>• Levels of the cutting velocity and feed (low, medium or high).</a:t>
            </a:r>
          </a:p>
          <a:p>
            <a:pPr>
              <a:buNone/>
            </a:pPr>
            <a:r>
              <a:rPr lang="en-US" dirty="0"/>
              <a:t>• Cutting fluid (type of fluid and method of application).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7" name="Picture 3"/>
          <p:cNvPicPr>
            <a:picLocks noGrp="1" noChangeAspect="1" noChangeArrowheads="1"/>
          </p:cNvPicPr>
          <p:nvPr>
            <p:ph idx="1"/>
          </p:nvPr>
        </p:nvPicPr>
        <p:blipFill>
          <a:blip r:embed="rId2" cstate="print"/>
          <a:stretch>
            <a:fillRect/>
          </a:stretch>
        </p:blipFill>
        <p:spPr bwMode="auto">
          <a:xfrm>
            <a:off x="457200" y="2473308"/>
            <a:ext cx="8229600" cy="3313146"/>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Forced chip-breaking</a:t>
            </a:r>
            <a:br>
              <a:rPr lang="en-US" b="1" i="1" dirty="0" smtClean="0"/>
            </a:br>
            <a:endParaRPr lang="en-US" dirty="0"/>
          </a:p>
        </p:txBody>
      </p:sp>
      <p:sp>
        <p:nvSpPr>
          <p:cNvPr id="3" name="Content Placeholder 2"/>
          <p:cNvSpPr>
            <a:spLocks noGrp="1"/>
          </p:cNvSpPr>
          <p:nvPr>
            <p:ph idx="1"/>
          </p:nvPr>
        </p:nvSpPr>
        <p:spPr/>
        <p:txBody>
          <a:bodyPr>
            <a:normAutofit fontScale="25000" lnSpcReduction="20000"/>
          </a:bodyPr>
          <a:lstStyle/>
          <a:p>
            <a:pPr>
              <a:buNone/>
            </a:pPr>
            <a:r>
              <a:rPr lang="en-US" sz="5600" b="1" dirty="0" smtClean="0"/>
              <a:t>The </a:t>
            </a:r>
            <a:r>
              <a:rPr lang="en-US" sz="5600" b="1" dirty="0"/>
              <a:t>hot continuous chip becomes hard and brittle at a distance from its origin due to work hardening and</a:t>
            </a:r>
          </a:p>
          <a:p>
            <a:pPr>
              <a:buNone/>
            </a:pPr>
            <a:r>
              <a:rPr lang="en-US" sz="5600" b="1" dirty="0"/>
              <a:t>cooling. If the running chip does not become enough curled and work hardened, it may not break. In that case</a:t>
            </a:r>
          </a:p>
          <a:p>
            <a:pPr>
              <a:buNone/>
            </a:pPr>
            <a:r>
              <a:rPr lang="en-US" sz="5600" b="1" dirty="0"/>
              <a:t>the running chip is forced to bend or closely curl so that it breaks into pieces at regular intervals. Such broken</a:t>
            </a:r>
          </a:p>
          <a:p>
            <a:pPr>
              <a:buNone/>
            </a:pPr>
            <a:r>
              <a:rPr lang="en-US" sz="5600" b="1" dirty="0"/>
              <a:t>chips are of regular size and shape depending upon the configuration of the chip breaker. </a:t>
            </a:r>
            <a:r>
              <a:rPr lang="en-US" sz="5600" b="1" i="1" dirty="0"/>
              <a:t>Chip breakers are</a:t>
            </a:r>
          </a:p>
          <a:p>
            <a:pPr>
              <a:buNone/>
            </a:pPr>
            <a:r>
              <a:rPr lang="en-US" sz="5600" b="1" i="1" dirty="0"/>
              <a:t>basically of two types:</a:t>
            </a:r>
          </a:p>
          <a:p>
            <a:pPr>
              <a:buNone/>
            </a:pPr>
            <a:r>
              <a:rPr lang="en-US" sz="5600" b="1" dirty="0"/>
              <a:t>• In-built type.</a:t>
            </a:r>
          </a:p>
          <a:p>
            <a:pPr>
              <a:buNone/>
            </a:pPr>
            <a:r>
              <a:rPr lang="en-US" sz="5600" b="1" dirty="0"/>
              <a:t>• Clamped or attachment type.</a:t>
            </a:r>
          </a:p>
          <a:p>
            <a:pPr>
              <a:buNone/>
            </a:pPr>
            <a:r>
              <a:rPr lang="en-US" sz="5600" b="1" i="1" dirty="0"/>
              <a:t>I n-built breakers are in the form of step or groove at the rake surface near the cutting edges of the tools.</a:t>
            </a:r>
          </a:p>
          <a:p>
            <a:pPr>
              <a:buNone/>
            </a:pPr>
            <a:r>
              <a:rPr lang="en-US" sz="5600" b="1" i="1" dirty="0"/>
              <a:t>Such chip breakers are provided either:</a:t>
            </a:r>
          </a:p>
          <a:p>
            <a:pPr>
              <a:buNone/>
            </a:pPr>
            <a:r>
              <a:rPr lang="en-US" sz="5600" b="1" dirty="0"/>
              <a:t>• After their manufacture - in case of HSS tools like drills, milling cutters, broaches etc and brazed type</a:t>
            </a:r>
          </a:p>
          <a:p>
            <a:pPr>
              <a:buNone/>
            </a:pPr>
            <a:r>
              <a:rPr lang="en-US" sz="5600" b="1" dirty="0"/>
              <a:t>carbide inserts.</a:t>
            </a:r>
          </a:p>
          <a:p>
            <a:pPr>
              <a:buNone/>
            </a:pPr>
            <a:r>
              <a:rPr lang="en-US" sz="5600" b="1" dirty="0"/>
              <a:t>• During their manufacture by powder metallurgical process - e.g., throw away type inserts of carbides,</a:t>
            </a:r>
          </a:p>
          <a:p>
            <a:pPr>
              <a:buNone/>
            </a:pPr>
            <a:r>
              <a:rPr lang="en-US" sz="5600" b="1" dirty="0"/>
              <a:t>ceramics and </a:t>
            </a:r>
            <a:r>
              <a:rPr lang="en-US" sz="5600" b="1" dirty="0" err="1" smtClean="0"/>
              <a:t>cermets.</a:t>
            </a:r>
            <a:r>
              <a:rPr lang="en-US" sz="5600" b="1" i="1" dirty="0" err="1" smtClean="0"/>
              <a:t>The</a:t>
            </a:r>
            <a:r>
              <a:rPr lang="en-US" sz="5600" b="1" i="1" dirty="0" smtClean="0"/>
              <a:t> </a:t>
            </a:r>
            <a:r>
              <a:rPr lang="en-US" sz="5600" b="1" i="1" dirty="0"/>
              <a:t>basic principle of forced chip breaking is schematically shown in Fig. 1.28. When the strain hardened </a:t>
            </a:r>
            <a:r>
              <a:rPr lang="en-US" sz="5600" b="1" i="1" dirty="0" err="1" smtClean="0"/>
              <a:t>and</a:t>
            </a:r>
            <a:r>
              <a:rPr lang="en-US" sz="5600" b="1" dirty="0" err="1" smtClean="0"/>
              <a:t>brittle</a:t>
            </a:r>
            <a:r>
              <a:rPr lang="en-US" sz="5600" b="1" dirty="0" smtClean="0"/>
              <a:t> </a:t>
            </a:r>
            <a:r>
              <a:rPr lang="en-US" sz="5600" b="1" dirty="0"/>
              <a:t>running chip strikes the heel, the cantilever chip gets forcibly bent and then breaks.</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 = width, H = height,  = shear angle</a:t>
            </a:r>
            <a:br>
              <a:rPr lang="en-US" dirty="0"/>
            </a:br>
            <a:r>
              <a:rPr lang="en-US" dirty="0"/>
              <a:t>F </a:t>
            </a:r>
            <a:r>
              <a:rPr lang="en-US" dirty="0" err="1"/>
              <a:t>ig</a:t>
            </a:r>
            <a:r>
              <a:rPr lang="en-US" dirty="0"/>
              <a:t>. 1.28 Principle of forced chip breaking</a:t>
            </a:r>
          </a:p>
        </p:txBody>
      </p:sp>
      <p:pic>
        <p:nvPicPr>
          <p:cNvPr id="7170" name="Picture 2"/>
          <p:cNvPicPr>
            <a:picLocks noGrp="1" noChangeAspect="1" noChangeArrowheads="1"/>
          </p:cNvPicPr>
          <p:nvPr>
            <p:ph idx="1"/>
          </p:nvPr>
        </p:nvPicPr>
        <p:blipFill>
          <a:blip r:embed="rId2" cstate="print"/>
          <a:stretch>
            <a:fillRect/>
          </a:stretch>
        </p:blipFill>
        <p:spPr bwMode="auto">
          <a:xfrm>
            <a:off x="2024062" y="2301081"/>
            <a:ext cx="5095875" cy="36576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MATERIAL REMOVAL PROCESSES </a:t>
            </a:r>
          </a:p>
          <a:p>
            <a:pPr>
              <a:buFont typeface="Wingdings" pitchFamily="2" charset="2"/>
              <a:buChar char="v"/>
            </a:pPr>
            <a:r>
              <a:rPr lang="en-US" dirty="0" smtClean="0"/>
              <a:t> Definition of machining </a:t>
            </a:r>
            <a:r>
              <a:rPr lang="en-US" dirty="0" err="1" smtClean="0"/>
              <a:t>Machining</a:t>
            </a:r>
            <a:r>
              <a:rPr lang="en-US" dirty="0" smtClean="0"/>
              <a:t> is an essential process of finishing by which work pieces are produced to the desired dimensions and surface finish by gradually removing the excess material from the preformed blank in the form of chips with the help of cutting tool(s) moved past the work surface(s).</a:t>
            </a:r>
          </a:p>
          <a:p>
            <a:pPr>
              <a:buFont typeface="Wingdings" pitchFamily="2" charset="2"/>
              <a:buChar char="v"/>
            </a:pPr>
            <a:r>
              <a:rPr lang="en-US" dirty="0" smtClean="0"/>
              <a:t> Principle of machining Fig. 1.1 typically illustrates the basic principle of machining. A metal rod of irregular shape, size and surface is converted into a finished product of desired dimension and surface finish by machining by proper relative motions of the tool-work pair,</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 MODULE -2</a:t>
            </a:r>
            <a:br>
              <a:rPr lang="en-US" b="1" dirty="0" smtClean="0"/>
            </a:br>
            <a:r>
              <a:rPr lang="en-US" b="1" dirty="0" smtClean="0"/>
              <a:t>ORTHOGONAL </a:t>
            </a:r>
            <a:r>
              <a:rPr lang="en-US" b="1" dirty="0"/>
              <a:t>METAL CUTTING</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a:t>Benefit of knowing and purpose of determining cutting forces</a:t>
            </a:r>
          </a:p>
          <a:p>
            <a:pPr>
              <a:buNone/>
            </a:pPr>
            <a:r>
              <a:rPr lang="en-US" i="1" dirty="0"/>
              <a:t>The aspects of the cutting forces concerned:</a:t>
            </a:r>
          </a:p>
          <a:p>
            <a:pPr marL="514350" indent="-514350">
              <a:buFont typeface="Wingdings" pitchFamily="2" charset="2"/>
              <a:buChar char="v"/>
            </a:pPr>
            <a:r>
              <a:rPr lang="en-US" dirty="0" smtClean="0"/>
              <a:t>Magnitude </a:t>
            </a:r>
            <a:r>
              <a:rPr lang="en-US" dirty="0"/>
              <a:t>of the cutting forces and their components.</a:t>
            </a:r>
          </a:p>
          <a:p>
            <a:pPr marL="514350" indent="-514350">
              <a:buFont typeface="Wingdings" pitchFamily="2" charset="2"/>
              <a:buChar char="v"/>
            </a:pPr>
            <a:r>
              <a:rPr lang="en-US" dirty="0" smtClean="0"/>
              <a:t>Directions </a:t>
            </a:r>
            <a:r>
              <a:rPr lang="en-US" dirty="0"/>
              <a:t>and locations of action of those forces.</a:t>
            </a:r>
          </a:p>
          <a:p>
            <a:pPr marL="514350" indent="-514350">
              <a:buFont typeface="Wingdings" pitchFamily="2" charset="2"/>
              <a:buChar char="v"/>
            </a:pPr>
            <a:r>
              <a:rPr lang="en-US" dirty="0" smtClean="0"/>
              <a:t>Pattern </a:t>
            </a:r>
            <a:r>
              <a:rPr lang="en-US" dirty="0"/>
              <a:t>of the forces: static and / or dynamic.</a:t>
            </a:r>
          </a:p>
          <a:p>
            <a:pPr>
              <a:buNone/>
            </a:pPr>
            <a:r>
              <a:rPr lang="en-US" i="1" dirty="0"/>
              <a:t>Knowing or determination of the cutting forces facilitate or are required for:</a:t>
            </a:r>
          </a:p>
          <a:p>
            <a:pPr>
              <a:buFont typeface="Wingdings" pitchFamily="2" charset="2"/>
              <a:buChar char="v"/>
            </a:pPr>
            <a:r>
              <a:rPr lang="en-US" dirty="0" smtClean="0"/>
              <a:t> </a:t>
            </a:r>
            <a:r>
              <a:rPr lang="en-US" dirty="0"/>
              <a:t>Estimation of cutting power consumption, which also enables selection of the </a:t>
            </a:r>
            <a:r>
              <a:rPr lang="en-US" dirty="0" err="1" smtClean="0"/>
              <a:t>powerSource</a:t>
            </a:r>
            <a:r>
              <a:rPr lang="en-US" dirty="0" smtClean="0"/>
              <a:t>(s</a:t>
            </a:r>
            <a:r>
              <a:rPr lang="en-US" dirty="0"/>
              <a:t>) during design of the machine tools</a:t>
            </a:r>
            <a:r>
              <a:rPr lang="en-US" dirty="0" smtClean="0"/>
              <a:t>. </a:t>
            </a:r>
            <a:r>
              <a:rPr lang="en-US" dirty="0"/>
              <a:t>Structural design of the machine - fixture - tool system.</a:t>
            </a:r>
          </a:p>
          <a:p>
            <a:pPr>
              <a:buFont typeface="Wingdings" pitchFamily="2" charset="2"/>
              <a:buChar char="v"/>
            </a:pPr>
            <a:r>
              <a:rPr lang="en-US" dirty="0" smtClean="0"/>
              <a:t> </a:t>
            </a:r>
            <a:r>
              <a:rPr lang="en-US" dirty="0"/>
              <a:t>Evaluation of role of the various machining parameters (process - VC, </a:t>
            </a:r>
            <a:r>
              <a:rPr lang="en-US" dirty="0" err="1"/>
              <a:t>fo</a:t>
            </a:r>
            <a:r>
              <a:rPr lang="en-US" dirty="0"/>
              <a:t>, t, tool - </a:t>
            </a:r>
            <a:r>
              <a:rPr lang="en-US" dirty="0" smtClean="0"/>
              <a:t>material And </a:t>
            </a:r>
            <a:r>
              <a:rPr lang="en-US" dirty="0"/>
              <a:t>geometry, environment - cutting fluid) on cutting forces.</a:t>
            </a:r>
          </a:p>
          <a:p>
            <a:pPr>
              <a:buFont typeface="Wingdings" pitchFamily="2" charset="2"/>
              <a:buChar char="v"/>
            </a:pPr>
            <a:r>
              <a:rPr lang="en-US" dirty="0" smtClean="0"/>
              <a:t> </a:t>
            </a:r>
            <a:r>
              <a:rPr lang="en-US" dirty="0"/>
              <a:t>Study of </a:t>
            </a:r>
            <a:r>
              <a:rPr lang="en-US" dirty="0" smtClean="0"/>
              <a:t>behavior </a:t>
            </a:r>
            <a:r>
              <a:rPr lang="en-US" dirty="0"/>
              <a:t>and </a:t>
            </a:r>
            <a:r>
              <a:rPr lang="en-US" dirty="0" smtClean="0"/>
              <a:t>mach inability </a:t>
            </a:r>
            <a:r>
              <a:rPr lang="en-US" dirty="0"/>
              <a:t>characterization of the work materials.</a:t>
            </a:r>
          </a:p>
          <a:p>
            <a:pPr>
              <a:buFont typeface="Wingdings" pitchFamily="2" charset="2"/>
              <a:buChar char="v"/>
            </a:pPr>
            <a:r>
              <a:rPr lang="en-US" dirty="0" smtClean="0"/>
              <a:t> </a:t>
            </a:r>
            <a:r>
              <a:rPr lang="en-US" dirty="0"/>
              <a:t>Condition monitoring of the cutting tools and machine tools.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MODULE -2</a:t>
            </a:r>
            <a:br>
              <a:rPr lang="en-US" dirty="0" smtClean="0"/>
            </a:br>
            <a:r>
              <a:rPr lang="en-US" b="1" dirty="0"/>
              <a:t>CUTTING TOOL MATERIALS</a:t>
            </a:r>
            <a:endParaRPr lang="en-US" dirty="0"/>
          </a:p>
        </p:txBody>
      </p:sp>
      <p:sp>
        <p:nvSpPr>
          <p:cNvPr id="3" name="Content Placeholder 2"/>
          <p:cNvSpPr>
            <a:spLocks noGrp="1"/>
          </p:cNvSpPr>
          <p:nvPr>
            <p:ph idx="1"/>
          </p:nvPr>
        </p:nvSpPr>
        <p:spPr/>
        <p:txBody>
          <a:bodyPr>
            <a:normAutofit/>
          </a:bodyPr>
          <a:lstStyle/>
          <a:p>
            <a:r>
              <a:rPr lang="en-US" b="1" dirty="0"/>
              <a:t>Essential properties of cutting tool materials</a:t>
            </a:r>
          </a:p>
          <a:p>
            <a:r>
              <a:rPr lang="en-US" dirty="0"/>
              <a:t>The cutting tools need to be capable to meet the growing demands for higher productivity and economy as</a:t>
            </a:r>
          </a:p>
          <a:p>
            <a:r>
              <a:rPr lang="en-US" dirty="0"/>
              <a:t>well as to machine the exotic materials which are coming up with the rapid progress in science and</a:t>
            </a:r>
          </a:p>
          <a:p>
            <a:r>
              <a:rPr lang="en-US" dirty="0"/>
              <a:t>technology. </a:t>
            </a:r>
            <a:r>
              <a:rPr lang="en-US" i="1" dirty="0"/>
              <a:t>The cutting tool material of the day and future essentially require the following properties to</a:t>
            </a:r>
          </a:p>
          <a:p>
            <a:r>
              <a:rPr lang="en-US" i="1" dirty="0"/>
              <a:t>resist or retard the phenomena leading to random or early tool failure: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a:t>High mechanical strength; compressive, tensile, and TRA.</a:t>
            </a:r>
          </a:p>
          <a:p>
            <a:r>
              <a:rPr lang="en-US" dirty="0"/>
              <a:t> Fracture toughness - high or at least adequate.</a:t>
            </a:r>
          </a:p>
          <a:p>
            <a:r>
              <a:rPr lang="en-US" dirty="0"/>
              <a:t> High hardness for abrasion resistance.</a:t>
            </a:r>
          </a:p>
          <a:p>
            <a:r>
              <a:rPr lang="en-US" dirty="0"/>
              <a:t> High hot hardness to resist plastic deformation and reduce wear rate at elevated temperature.</a:t>
            </a:r>
          </a:p>
          <a:p>
            <a:r>
              <a:rPr lang="en-US" dirty="0"/>
              <a:t> Chemical stability or inertness against work material, atmospheric gases and cutting fluids.</a:t>
            </a:r>
          </a:p>
          <a:p>
            <a:r>
              <a:rPr lang="en-US" dirty="0"/>
              <a:t> Resistance to adhesion and diffusion.</a:t>
            </a:r>
          </a:p>
          <a:p>
            <a:r>
              <a:rPr lang="en-US" dirty="0"/>
              <a:t> Thermal conductivity - low at the surface to resist incoming of heat and high at the core to quickly dissipate the </a:t>
            </a:r>
            <a:r>
              <a:rPr lang="en-US" dirty="0" err="1" smtClean="0"/>
              <a:t>heatentered</a:t>
            </a:r>
            <a:r>
              <a:rPr lang="en-US" dirty="0"/>
              <a:t>.</a:t>
            </a:r>
          </a:p>
          <a:p>
            <a:r>
              <a:rPr lang="en-US" dirty="0"/>
              <a:t> High heat resistance and stiffness.</a:t>
            </a:r>
          </a:p>
          <a:p>
            <a:r>
              <a:rPr lang="en-US" dirty="0"/>
              <a:t> Manufacturability, availability and low cost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TOOL WEAR</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b="1" dirty="0"/>
              <a:t>Failure of cutting tools</a:t>
            </a:r>
          </a:p>
          <a:p>
            <a:r>
              <a:rPr lang="en-US" i="1" dirty="0"/>
              <a:t>Smooth, safe and economic machining necessitates:</a:t>
            </a:r>
          </a:p>
          <a:p>
            <a:r>
              <a:rPr lang="en-US" dirty="0"/>
              <a:t> Prevention of premature and terrible failure of the cutting tools.</a:t>
            </a:r>
          </a:p>
          <a:p>
            <a:r>
              <a:rPr lang="en-US" dirty="0"/>
              <a:t> Reduction of rate of wear of tool to prolong its life.</a:t>
            </a:r>
          </a:p>
          <a:p>
            <a:r>
              <a:rPr lang="en-US" dirty="0"/>
              <a:t>To accomplish the aforesaid objectives one should first know why and how the cutting tools fail.</a:t>
            </a:r>
          </a:p>
          <a:p>
            <a:pPr>
              <a:buNone/>
            </a:pPr>
            <a:r>
              <a:rPr lang="en-US" b="1" i="1" dirty="0"/>
              <a:t>Cutting tools generally fail by</a:t>
            </a:r>
            <a:r>
              <a:rPr lang="en-US" b="1" i="1" dirty="0" smtClean="0"/>
              <a:t>:</a:t>
            </a:r>
          </a:p>
          <a:p>
            <a:r>
              <a:rPr lang="en-US" dirty="0"/>
              <a:t> Mechanical breakage due to excessive forces and shocks. Such kind of tool failure is random </a:t>
            </a:r>
            <a:r>
              <a:rPr lang="en-US" dirty="0" smtClean="0"/>
              <a:t>and  catastrophic </a:t>
            </a:r>
            <a:r>
              <a:rPr lang="en-US" dirty="0"/>
              <a:t>in nature and hence is extremely detrimental.</a:t>
            </a:r>
          </a:p>
          <a:p>
            <a:r>
              <a:rPr lang="en-US" dirty="0"/>
              <a:t> Quick dulling by plastic deformation due to intensive stresses and temperature. This type of </a:t>
            </a:r>
            <a:r>
              <a:rPr lang="en-US" dirty="0" smtClean="0"/>
              <a:t>failure also </a:t>
            </a:r>
            <a:r>
              <a:rPr lang="en-US" dirty="0"/>
              <a:t>occurs rapidly and is quite detrimental and unwanted.</a:t>
            </a:r>
          </a:p>
          <a:p>
            <a:r>
              <a:rPr lang="en-US" dirty="0"/>
              <a:t> Gradual wear of the cutting tool at its flanks and rake surface.</a:t>
            </a:r>
            <a:endParaRPr lang="en-US"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i="1" dirty="0"/>
              <a:t>Mechanical wear</a:t>
            </a:r>
          </a:p>
          <a:p>
            <a:r>
              <a:rPr lang="en-US" dirty="0"/>
              <a:t> Thermally insensitive type; like abrasion, chipping and de-lamination.</a:t>
            </a:r>
          </a:p>
          <a:p>
            <a:r>
              <a:rPr lang="en-US" dirty="0"/>
              <a:t> Thermally sensitive type; like adhesion, fracturing, flaking etc.</a:t>
            </a:r>
          </a:p>
          <a:p>
            <a:r>
              <a:rPr lang="en-US" dirty="0"/>
              <a:t>Flank wear is a flat portion worn behind the cutting edge which eliminates some clearance or relief. It </a:t>
            </a:r>
            <a:r>
              <a:rPr lang="en-US" dirty="0" err="1" smtClean="0"/>
              <a:t>takesplace</a:t>
            </a:r>
            <a:r>
              <a:rPr lang="en-US" dirty="0" smtClean="0"/>
              <a:t> </a:t>
            </a:r>
            <a:r>
              <a:rPr lang="en-US" dirty="0"/>
              <a:t>when machining brittle materials. Wear at the tool-chip interface occurs in the form of a depression </a:t>
            </a:r>
            <a:r>
              <a:rPr lang="en-US" dirty="0" err="1" smtClean="0"/>
              <a:t>orcrater</a:t>
            </a:r>
            <a:r>
              <a:rPr lang="en-US" dirty="0"/>
              <a:t>. It is caused by the pressure of the chip as it slides up the face of the cutting tool. Both flank and </a:t>
            </a:r>
            <a:r>
              <a:rPr lang="en-US" dirty="0" err="1" smtClean="0"/>
              <a:t>craterwear</a:t>
            </a:r>
            <a:r>
              <a:rPr lang="en-US" dirty="0" smtClean="0"/>
              <a:t> </a:t>
            </a:r>
            <a:r>
              <a:rPr lang="en-US" dirty="0"/>
              <a:t>take place when feed is greater than 0.15 mm/rev at low or moderate speeds.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b="1" i="1" dirty="0"/>
              <a:t>Thermo chemical wear</a:t>
            </a:r>
          </a:p>
          <a:p>
            <a:r>
              <a:rPr lang="en-US" dirty="0"/>
              <a:t> Macro-diffusion by mass dissolution.</a:t>
            </a:r>
          </a:p>
          <a:p>
            <a:r>
              <a:rPr lang="en-US" dirty="0"/>
              <a:t> Micro-diffusion by atomic migration.</a:t>
            </a:r>
          </a:p>
          <a:p>
            <a:r>
              <a:rPr lang="en-US" dirty="0"/>
              <a:t>In diffusion wear the material from the tool at its rubbing surfaces, particularly at the rake surface </a:t>
            </a:r>
            <a:r>
              <a:rPr lang="en-US" dirty="0" smtClean="0"/>
              <a:t>gradually diffuses </a:t>
            </a:r>
            <a:r>
              <a:rPr lang="en-US" dirty="0"/>
              <a:t>into the flowing chips either in bulk or atom by atom when the tool material has chemical affinity </a:t>
            </a:r>
            <a:r>
              <a:rPr lang="en-US" dirty="0" smtClean="0"/>
              <a:t>or solid </a:t>
            </a:r>
            <a:r>
              <a:rPr lang="en-US" dirty="0"/>
              <a:t>solubility towards the work material. The rate of such tool wears increases with the increase </a:t>
            </a:r>
            <a:r>
              <a:rPr lang="en-US" dirty="0" smtClean="0"/>
              <a:t>in temperature </a:t>
            </a:r>
            <a:r>
              <a:rPr lang="en-US" dirty="0"/>
              <a:t>at the cutting zone. This wear becomes predominant when the cutting temperature becomes </a:t>
            </a:r>
            <a:r>
              <a:rPr lang="en-US" dirty="0" smtClean="0"/>
              <a:t>very high </a:t>
            </a:r>
            <a:r>
              <a:rPr lang="en-US" dirty="0"/>
              <a:t>due to high cutting velocity and high strength of the work material.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i="1" dirty="0"/>
              <a:t>Chemical wear</a:t>
            </a:r>
          </a:p>
          <a:p>
            <a:r>
              <a:rPr lang="en-US" dirty="0"/>
              <a:t>Chemical wear, leading to damages like grooving wear may occur if the tool material is not </a:t>
            </a:r>
            <a:r>
              <a:rPr lang="en-US" dirty="0" smtClean="0"/>
              <a:t>enough chemically </a:t>
            </a:r>
            <a:r>
              <a:rPr lang="en-US" dirty="0"/>
              <a:t>stable against the work material and/or the atmospheric gases</a:t>
            </a:r>
            <a:r>
              <a:rPr lang="en-US" dirty="0" smtClean="0"/>
              <a:t>.</a:t>
            </a:r>
          </a:p>
          <a:p>
            <a:r>
              <a:rPr lang="en-US" b="1" i="1" dirty="0"/>
              <a:t>Galvanic wear</a:t>
            </a:r>
          </a:p>
          <a:p>
            <a:r>
              <a:rPr lang="en-US" dirty="0"/>
              <a:t>Galvanic wear, based on electrochemical dissolution, seldom occurs when the work and tool materials </a:t>
            </a:r>
            <a:r>
              <a:rPr lang="en-US" dirty="0" err="1" smtClean="0"/>
              <a:t>areelectrically</a:t>
            </a:r>
            <a:r>
              <a:rPr lang="en-US" dirty="0" smtClean="0"/>
              <a:t> </a:t>
            </a:r>
            <a:r>
              <a:rPr lang="en-US" dirty="0"/>
              <a:t>conductive, cutting zone temperature is high and the cutting fluid acts as an electrolyte.</a:t>
            </a:r>
          </a:p>
          <a:p>
            <a:r>
              <a:rPr lang="en-US" i="1" dirty="0"/>
              <a:t>The usual pattern or geometry of wear of face milling inserts, turning tools and </a:t>
            </a:r>
            <a:r>
              <a:rPr lang="en-US" i="1" dirty="0" err="1" smtClean="0"/>
              <a:t>turninginserts</a:t>
            </a:r>
            <a:r>
              <a:rPr lang="en-US" i="1" dirty="0" smtClean="0"/>
              <a:t> </a:t>
            </a:r>
            <a:r>
              <a:rPr lang="en-US" i="1" dirty="0"/>
              <a:t>are typically shown</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smtClean="0"/>
              <a:t>Pure orthogonal cutting</a:t>
            </a:r>
          </a:p>
          <a:p>
            <a:r>
              <a:rPr lang="en-US" dirty="0" smtClean="0"/>
              <a:t>This refers to chip flow along o and  = 90 </a:t>
            </a:r>
            <a:r>
              <a:rPr lang="en-US" i="1" dirty="0" smtClean="0"/>
              <a:t>as typically shown in Fig. 1.9. Where a pipe like job of </a:t>
            </a:r>
            <a:r>
              <a:rPr lang="en-US" i="1" dirty="0" err="1" smtClean="0"/>
              <a:t>uniform</a:t>
            </a:r>
            <a:r>
              <a:rPr lang="en-US" dirty="0" err="1" smtClean="0"/>
              <a:t>thickness</a:t>
            </a:r>
            <a:r>
              <a:rPr lang="en-US" dirty="0" smtClean="0"/>
              <a:t> is turned (reduced in length) in a center lathe by a turning tool of geometry;  = 0and  = 90resulting chip flow along o which is also x in this case.</a:t>
            </a:r>
          </a:p>
          <a:p>
            <a:pPr>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Pure orthogonal cutting (pipe turning)</a:t>
            </a:r>
            <a:endParaRPr lang="en-US" sz="4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57200" y="2496806"/>
            <a:ext cx="8229600" cy="3266151"/>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CUTTING TOOL MATERIALS</a:t>
            </a:r>
            <a:endParaRPr lang="en-US" dirty="0"/>
          </a:p>
        </p:txBody>
      </p:sp>
      <p:sp>
        <p:nvSpPr>
          <p:cNvPr id="3" name="Content Placeholder 2"/>
          <p:cNvSpPr>
            <a:spLocks noGrp="1"/>
          </p:cNvSpPr>
          <p:nvPr>
            <p:ph idx="1"/>
          </p:nvPr>
        </p:nvSpPr>
        <p:spPr/>
        <p:txBody>
          <a:bodyPr/>
          <a:lstStyle/>
          <a:p>
            <a:r>
              <a:rPr lang="en-US" b="1" dirty="0" smtClean="0"/>
              <a:t>Essential properties of cutting tool materials</a:t>
            </a:r>
          </a:p>
          <a:p>
            <a:r>
              <a:rPr lang="en-US" dirty="0" smtClean="0"/>
              <a:t>The cutting tools need to be capable to meet the growing demands for higher productivity and economy as well as to machine the exotic materials which are coming up with the rapid progress in science and technology. </a:t>
            </a:r>
            <a:r>
              <a:rPr lang="en-US" i="1" dirty="0" smtClean="0"/>
              <a:t>The cutting tool material of the day and future essentially require the following properties </a:t>
            </a:r>
            <a:r>
              <a:rPr lang="en-US" i="1" dirty="0" err="1" smtClean="0"/>
              <a:t>toresist</a:t>
            </a:r>
            <a:r>
              <a:rPr lang="en-US" i="1" dirty="0" smtClean="0"/>
              <a:t> or retard the phenomena leading to random or early tool failure: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600" dirty="0">
                <a:latin typeface="Bookman Old Style" pitchFamily="18" charset="0"/>
              </a:rPr>
              <a:t>Fig. 1.1 Principle of machining (Turning) Fig. 1.2 Requirements for machining</a:t>
            </a:r>
          </a:p>
        </p:txBody>
      </p:sp>
      <p:pic>
        <p:nvPicPr>
          <p:cNvPr id="1026" name="Picture 2"/>
          <p:cNvPicPr>
            <a:picLocks noGrp="1" noChangeAspect="1" noChangeArrowheads="1"/>
          </p:cNvPicPr>
          <p:nvPr>
            <p:ph idx="1"/>
          </p:nvPr>
        </p:nvPicPr>
        <p:blipFill>
          <a:blip r:embed="rId2" cstate="print"/>
          <a:stretch>
            <a:fillRect/>
          </a:stretch>
        </p:blipFill>
        <p:spPr bwMode="auto">
          <a:xfrm>
            <a:off x="457200" y="2697757"/>
            <a:ext cx="8229600" cy="2864249"/>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Font typeface="Wingdings" pitchFamily="2" charset="2"/>
              <a:buChar char="Ø"/>
            </a:pPr>
            <a:r>
              <a:rPr lang="en-US" dirty="0" smtClean="0"/>
              <a:t> High mechanical strength; compressive, tensile, and TRA.</a:t>
            </a:r>
          </a:p>
          <a:p>
            <a:pPr>
              <a:buFont typeface="Wingdings" pitchFamily="2" charset="2"/>
              <a:buChar char="Ø"/>
            </a:pPr>
            <a:r>
              <a:rPr lang="en-US" dirty="0" smtClean="0"/>
              <a:t> Fracture toughness - high or at least adequate.</a:t>
            </a:r>
          </a:p>
          <a:p>
            <a:pPr>
              <a:buFont typeface="Wingdings" pitchFamily="2" charset="2"/>
              <a:buChar char="Ø"/>
            </a:pPr>
            <a:r>
              <a:rPr lang="en-US" dirty="0" smtClean="0"/>
              <a:t> High hardness for abrasion resistance.</a:t>
            </a:r>
          </a:p>
          <a:p>
            <a:pPr>
              <a:buFont typeface="Wingdings" pitchFamily="2" charset="2"/>
              <a:buChar char="Ø"/>
            </a:pPr>
            <a:r>
              <a:rPr lang="en-US" dirty="0" smtClean="0"/>
              <a:t> High hot hardness to resist plastic deformation and reduce wear rate at elevated temperature.</a:t>
            </a:r>
          </a:p>
          <a:p>
            <a:pPr>
              <a:buFont typeface="Wingdings" pitchFamily="2" charset="2"/>
              <a:buChar char="Ø"/>
            </a:pPr>
            <a:r>
              <a:rPr lang="en-US" dirty="0" smtClean="0"/>
              <a:t> Chemical stability or inertness against work material, atmospheric gases and cutting fluids.</a:t>
            </a:r>
          </a:p>
          <a:p>
            <a:pPr>
              <a:buFont typeface="Wingdings" pitchFamily="2" charset="2"/>
              <a:buChar char="Ø"/>
            </a:pPr>
            <a:r>
              <a:rPr lang="en-US" dirty="0" smtClean="0"/>
              <a:t> Resistance to adhesion and diffusion.</a:t>
            </a:r>
          </a:p>
          <a:p>
            <a:pPr>
              <a:buFont typeface="Wingdings" pitchFamily="2" charset="2"/>
              <a:buChar char="Ø"/>
            </a:pPr>
            <a:r>
              <a:rPr lang="en-US" dirty="0" smtClean="0"/>
              <a:t> Thermal conductivity - low at the surface to resist incoming of heat and high at the core to quickly dissipate the heat</a:t>
            </a:r>
          </a:p>
          <a:p>
            <a:pPr>
              <a:buFont typeface="Wingdings" pitchFamily="2" charset="2"/>
              <a:buChar char="Ø"/>
            </a:pPr>
            <a:r>
              <a:rPr lang="en-US" dirty="0" smtClean="0"/>
              <a:t>entered.</a:t>
            </a:r>
          </a:p>
          <a:p>
            <a:pPr>
              <a:buFont typeface="Wingdings" pitchFamily="2" charset="2"/>
              <a:buChar char="Ø"/>
            </a:pPr>
            <a:r>
              <a:rPr lang="en-US" dirty="0" smtClean="0"/>
              <a:t> High heat resistance and stiffness.</a:t>
            </a:r>
          </a:p>
          <a:p>
            <a:pPr>
              <a:buFont typeface="Wingdings" pitchFamily="2" charset="2"/>
              <a:buChar char="Ø"/>
            </a:pPr>
            <a:r>
              <a:rPr lang="en-US" dirty="0" smtClean="0"/>
              <a:t> Manufacturability, availability and low cost</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TOOL WEAR</a:t>
            </a:r>
            <a:endParaRPr lang="en-US" dirty="0"/>
          </a:p>
        </p:txBody>
      </p:sp>
      <p:sp>
        <p:nvSpPr>
          <p:cNvPr id="3" name="Content Placeholder 2"/>
          <p:cNvSpPr>
            <a:spLocks noGrp="1"/>
          </p:cNvSpPr>
          <p:nvPr>
            <p:ph idx="1"/>
          </p:nvPr>
        </p:nvSpPr>
        <p:spPr/>
        <p:txBody>
          <a:bodyPr>
            <a:normAutofit fontScale="32500" lnSpcReduction="20000"/>
          </a:bodyPr>
          <a:lstStyle/>
          <a:p>
            <a:r>
              <a:rPr lang="en-US" sz="11200" b="1" dirty="0" smtClean="0"/>
              <a:t>Failure of cutting tools</a:t>
            </a:r>
          </a:p>
          <a:p>
            <a:pPr>
              <a:buFont typeface="Wingdings" pitchFamily="2" charset="2"/>
              <a:buChar char="Ø"/>
            </a:pPr>
            <a:r>
              <a:rPr lang="en-US" sz="7200" i="1" dirty="0" smtClean="0"/>
              <a:t>Smooth, safe and economic machining necessitates:</a:t>
            </a:r>
          </a:p>
          <a:p>
            <a:pPr>
              <a:buFont typeface="Wingdings" pitchFamily="2" charset="2"/>
              <a:buChar char="Ø"/>
            </a:pPr>
            <a:endParaRPr lang="en-US" sz="7200" i="1" dirty="0" smtClean="0"/>
          </a:p>
          <a:p>
            <a:pPr>
              <a:buFont typeface="Wingdings" pitchFamily="2" charset="2"/>
              <a:buChar char="Ø"/>
            </a:pPr>
            <a:r>
              <a:rPr lang="en-US" sz="7200" dirty="0" smtClean="0"/>
              <a:t> Prevention of premature and terrible failure of the cutting tools.</a:t>
            </a:r>
          </a:p>
          <a:p>
            <a:pPr>
              <a:buFont typeface="Wingdings" pitchFamily="2" charset="2"/>
              <a:buChar char="Ø"/>
            </a:pPr>
            <a:endParaRPr lang="en-US" sz="7200" dirty="0" smtClean="0"/>
          </a:p>
          <a:p>
            <a:pPr>
              <a:buFont typeface="Wingdings" pitchFamily="2" charset="2"/>
              <a:buChar char="Ø"/>
            </a:pPr>
            <a:r>
              <a:rPr lang="en-US" sz="7200" dirty="0" smtClean="0"/>
              <a:t> Reduction of rate of wear of tool to prolong its life.</a:t>
            </a:r>
          </a:p>
          <a:p>
            <a:pPr>
              <a:buFont typeface="Wingdings" pitchFamily="2" charset="2"/>
              <a:buChar char="Ø"/>
            </a:pPr>
            <a:endParaRPr lang="en-US" sz="7200" dirty="0" smtClean="0"/>
          </a:p>
          <a:p>
            <a:pPr>
              <a:buFont typeface="Wingdings" pitchFamily="2" charset="2"/>
              <a:buChar char="Ø"/>
            </a:pPr>
            <a:r>
              <a:rPr lang="en-US" sz="7200" dirty="0" smtClean="0"/>
              <a:t>To accomplish the aforesaid objectives one should first know why and how the cutting tools fail.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25000" lnSpcReduction="20000"/>
          </a:bodyPr>
          <a:lstStyle/>
          <a:p>
            <a:pPr>
              <a:buNone/>
            </a:pPr>
            <a:r>
              <a:rPr lang="en-US" sz="5600" i="1" dirty="0" smtClean="0"/>
              <a:t>Cutting tools generally fail by:</a:t>
            </a:r>
          </a:p>
          <a:p>
            <a:pPr>
              <a:buFont typeface="Wingdings" pitchFamily="2" charset="2"/>
              <a:buChar char="Ø"/>
            </a:pPr>
            <a:endParaRPr lang="en-US" sz="5600" i="1" dirty="0" smtClean="0"/>
          </a:p>
          <a:p>
            <a:pPr>
              <a:buFont typeface="Wingdings" pitchFamily="2" charset="2"/>
              <a:buChar char="Ø"/>
            </a:pPr>
            <a:r>
              <a:rPr lang="en-US" sz="5600" dirty="0" smtClean="0"/>
              <a:t> Mechanical breakage due to excessive forces and shocks. Such kind of tool failure is random and</a:t>
            </a:r>
          </a:p>
          <a:p>
            <a:pPr>
              <a:buFont typeface="Wingdings" pitchFamily="2" charset="2"/>
              <a:buChar char="Ø"/>
            </a:pPr>
            <a:r>
              <a:rPr lang="en-US" sz="5600" dirty="0" smtClean="0"/>
              <a:t>catastrophic in nature and hence is extremely detrimental.</a:t>
            </a:r>
          </a:p>
          <a:p>
            <a:pPr>
              <a:buFont typeface="Wingdings" pitchFamily="2" charset="2"/>
              <a:buChar char="Ø"/>
            </a:pPr>
            <a:endParaRPr lang="en-US" sz="5600" dirty="0" smtClean="0"/>
          </a:p>
          <a:p>
            <a:pPr>
              <a:buFont typeface="Wingdings" pitchFamily="2" charset="2"/>
              <a:buChar char="Ø"/>
            </a:pPr>
            <a:r>
              <a:rPr lang="en-US" sz="5600" dirty="0" smtClean="0"/>
              <a:t> Quick dulling by plastic deformation due to intensive stresses and temperature. This type of failure</a:t>
            </a:r>
          </a:p>
          <a:p>
            <a:pPr>
              <a:buFont typeface="Wingdings" pitchFamily="2" charset="2"/>
              <a:buChar char="Ø"/>
            </a:pPr>
            <a:r>
              <a:rPr lang="en-US" sz="5600" dirty="0" smtClean="0"/>
              <a:t>also occurs rapidly and is quite detrimental and unwanted.</a:t>
            </a:r>
          </a:p>
          <a:p>
            <a:pPr>
              <a:buFont typeface="Wingdings" pitchFamily="2" charset="2"/>
              <a:buChar char="Ø"/>
            </a:pPr>
            <a:endParaRPr lang="en-US" sz="5600" dirty="0" smtClean="0"/>
          </a:p>
          <a:p>
            <a:pPr>
              <a:buFont typeface="Wingdings" pitchFamily="2" charset="2"/>
              <a:buChar char="Ø"/>
            </a:pPr>
            <a:r>
              <a:rPr lang="en-US" sz="5600" dirty="0" smtClean="0"/>
              <a:t> Gradual wear of the cutting tool at its flanks and rake surface.</a:t>
            </a:r>
          </a:p>
          <a:p>
            <a:pPr>
              <a:buFont typeface="Wingdings" pitchFamily="2" charset="2"/>
              <a:buChar char="Ø"/>
            </a:pPr>
            <a:endParaRPr lang="en-US" sz="5600" dirty="0" smtClean="0"/>
          </a:p>
          <a:p>
            <a:pPr>
              <a:buFont typeface="Wingdings" pitchFamily="2" charset="2"/>
              <a:buChar char="Ø"/>
            </a:pPr>
            <a:r>
              <a:rPr lang="en-US" sz="5600" dirty="0" smtClean="0"/>
              <a:t>The first two modes of tool failure are very harmful not only for the tool but also for the job and the machine</a:t>
            </a:r>
          </a:p>
          <a:p>
            <a:pPr>
              <a:buFont typeface="Wingdings" pitchFamily="2" charset="2"/>
              <a:buChar char="Ø"/>
            </a:pPr>
            <a:r>
              <a:rPr lang="en-US" sz="5600" dirty="0" smtClean="0"/>
              <a:t>tool. Hence these kinds of tool failure need to be prevented by using suitable tool materials and geometry</a:t>
            </a:r>
          </a:p>
          <a:p>
            <a:pPr>
              <a:buFont typeface="Wingdings" pitchFamily="2" charset="2"/>
              <a:buChar char="Ø"/>
            </a:pPr>
            <a:r>
              <a:rPr lang="en-US" sz="5600" dirty="0" smtClean="0"/>
              <a:t>depending upon the work material and cutting condition.</a:t>
            </a:r>
          </a:p>
          <a:p>
            <a:pPr>
              <a:buFont typeface="Wingdings" pitchFamily="2" charset="2"/>
              <a:buChar char="Ø"/>
            </a:pPr>
            <a:endParaRPr lang="en-US" sz="5600" dirty="0" smtClean="0"/>
          </a:p>
          <a:p>
            <a:pPr>
              <a:buFont typeface="Wingdings" pitchFamily="2" charset="2"/>
              <a:buChar char="Ø"/>
            </a:pPr>
            <a:r>
              <a:rPr lang="en-US" sz="5600" dirty="0" smtClean="0"/>
              <a:t>But failure by gradual wear, which is inevitable, cannot be prevented but can be slowed down only to enhance</a:t>
            </a:r>
          </a:p>
          <a:p>
            <a:pPr>
              <a:buFont typeface="Wingdings" pitchFamily="2" charset="2"/>
              <a:buChar char="Ø"/>
            </a:pPr>
            <a:r>
              <a:rPr lang="en-US" sz="5600" dirty="0" smtClean="0"/>
              <a:t>the service life of the tool. The cutting tool is withdrawn immediately after it fails or, if possible, just before it</a:t>
            </a:r>
          </a:p>
          <a:p>
            <a:pPr>
              <a:buFont typeface="Wingdings" pitchFamily="2" charset="2"/>
              <a:buChar char="Ø"/>
            </a:pPr>
            <a:r>
              <a:rPr lang="en-US" sz="5600" dirty="0" smtClean="0"/>
              <a:t>totally fails. For that one must understand that the tool has failed or is going to fail shortly.</a:t>
            </a:r>
          </a:p>
          <a:p>
            <a:pPr>
              <a:buFont typeface="Wingdings" pitchFamily="2" charset="2"/>
              <a:buChar char="Ø"/>
            </a:pPr>
            <a:endParaRPr lang="en-US" sz="2800" dirty="0" smtClean="0"/>
          </a:p>
          <a:p>
            <a:pPr>
              <a:buFont typeface="Wingdings" pitchFamily="2" charset="2"/>
              <a:buChar char="Ø"/>
            </a:pPr>
            <a:endParaRPr lang="en-US" sz="2800" dirty="0" smtClean="0"/>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466088"/>
          </a:xfrm>
        </p:spPr>
        <p:txBody>
          <a:bodyPr>
            <a:normAutofit fontScale="90000"/>
          </a:bodyPr>
          <a:lstStyle/>
          <a:p>
            <a:r>
              <a:rPr lang="en-US" b="1" dirty="0" smtClean="0"/>
              <a:t>Scribing Templates</a:t>
            </a:r>
            <a:br>
              <a:rPr lang="en-US" b="1" dirty="0" smtClean="0"/>
            </a:br>
            <a:endParaRPr lang="en-US" dirty="0"/>
          </a:p>
        </p:txBody>
      </p:sp>
      <p:sp>
        <p:nvSpPr>
          <p:cNvPr id="3" name="Content Placeholder 2"/>
          <p:cNvSpPr>
            <a:spLocks noGrp="1"/>
          </p:cNvSpPr>
          <p:nvPr>
            <p:ph idx="1"/>
          </p:nvPr>
        </p:nvSpPr>
        <p:spPr/>
        <p:txBody>
          <a:bodyPr>
            <a:noAutofit/>
          </a:bodyPr>
          <a:lstStyle/>
          <a:p>
            <a:pPr>
              <a:buNone/>
            </a:pPr>
            <a:endParaRPr lang="en-US" sz="2000" dirty="0" smtClean="0"/>
          </a:p>
          <a:p>
            <a:pPr>
              <a:buFont typeface="Wingdings" pitchFamily="2" charset="2"/>
              <a:buChar char="Ø"/>
            </a:pPr>
            <a:r>
              <a:rPr lang="en-US" sz="2000" dirty="0" smtClean="0"/>
              <a:t>These are used to </a:t>
            </a:r>
            <a:r>
              <a:rPr lang="en-US" sz="2000" dirty="0" err="1" smtClean="0"/>
              <a:t>defi</a:t>
            </a:r>
            <a:r>
              <a:rPr lang="en-US" sz="2000" dirty="0" smtClean="0"/>
              <a:t> ne the areas for exposure to CD. The most common scribing method is to cut the </a:t>
            </a:r>
            <a:r>
              <a:rPr lang="en-US" sz="2000" dirty="0" err="1" smtClean="0"/>
              <a:t>maskwith</a:t>
            </a:r>
            <a:r>
              <a:rPr lang="en-US" sz="2000" dirty="0" smtClean="0"/>
              <a:t> a sharp knife, followed by careful peeling. The EF allowance must be included. 4. Accessories These include tanks, hooks, brackets, racks, and fixtures.</a:t>
            </a:r>
          </a:p>
          <a:p>
            <a:pPr>
              <a:buFont typeface="Wingdings" pitchFamily="2" charset="2"/>
              <a:buChar char="Ø"/>
            </a:pPr>
            <a:r>
              <a:rPr lang="en-US" sz="2000" dirty="0" smtClean="0"/>
              <a:t>Process parameters CHM process parameters include the reagent solution type, concentration, </a:t>
            </a:r>
            <a:r>
              <a:rPr lang="en-US" sz="2000" dirty="0" err="1" smtClean="0"/>
              <a:t>properties,mixing</a:t>
            </a:r>
            <a:r>
              <a:rPr lang="en-US" sz="2000" dirty="0" smtClean="0"/>
              <a:t>, operating temperature, and circulation. The process is also affected by the </a:t>
            </a:r>
            <a:r>
              <a:rPr lang="en-US" sz="2000" dirty="0" err="1" smtClean="0"/>
              <a:t>maskant</a:t>
            </a:r>
            <a:r>
              <a:rPr lang="en-US" sz="2000" dirty="0" smtClean="0"/>
              <a:t> and its  application. These parameters will have direct impacts on the </a:t>
            </a:r>
            <a:r>
              <a:rPr lang="en-US" sz="2000" dirty="0" err="1" smtClean="0"/>
              <a:t>workpiece</a:t>
            </a:r>
            <a:r>
              <a:rPr lang="en-US" sz="2000" dirty="0" smtClean="0"/>
              <a:t> regarding the following:</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smtClean="0"/>
              <a:t>Advantages</a:t>
            </a:r>
          </a:p>
          <a:p>
            <a:pPr>
              <a:buNone/>
            </a:pPr>
            <a:r>
              <a:rPr lang="en-US" dirty="0" smtClean="0"/>
              <a:t>• Weight reduction is possible on complex contours that are </a:t>
            </a:r>
            <a:r>
              <a:rPr lang="en-US" dirty="0" err="1" smtClean="0"/>
              <a:t>diffi</a:t>
            </a:r>
            <a:r>
              <a:rPr lang="en-US" dirty="0" smtClean="0"/>
              <a:t> cult to machine conventionally.</a:t>
            </a:r>
          </a:p>
          <a:p>
            <a:pPr>
              <a:buNone/>
            </a:pPr>
            <a:r>
              <a:rPr lang="en-US" dirty="0" smtClean="0"/>
              <a:t>• Several parts can be machined simultaneously.</a:t>
            </a:r>
          </a:p>
          <a:p>
            <a:pPr>
              <a:buNone/>
            </a:pPr>
            <a:r>
              <a:rPr lang="en-US" dirty="0" smtClean="0"/>
              <a:t>• Simultaneous material removal from all surfaces, improves productivity and reduces wrapping.</a:t>
            </a:r>
          </a:p>
          <a:p>
            <a:pPr>
              <a:buNone/>
            </a:pPr>
            <a:r>
              <a:rPr lang="en-US" dirty="0" smtClean="0"/>
              <a:t>• No burr formation.</a:t>
            </a:r>
          </a:p>
          <a:p>
            <a:pPr>
              <a:buNone/>
            </a:pPr>
            <a:r>
              <a:rPr lang="en-US" dirty="0" smtClean="0"/>
              <a:t>• No induced stresses, thus minimizing distortion and enabling machining of delicate parts.</a:t>
            </a:r>
          </a:p>
          <a:p>
            <a:pPr>
              <a:buNone/>
            </a:pPr>
            <a:r>
              <a:rPr lang="en-US" dirty="0" smtClean="0"/>
              <a:t>• Low capital cost of equipment, and minor tooling cost.</a:t>
            </a:r>
          </a:p>
          <a:p>
            <a:pPr>
              <a:buNone/>
            </a:pPr>
            <a:r>
              <a:rPr lang="en-US" dirty="0" smtClean="0"/>
              <a:t>• Quick implementation of design changes.</a:t>
            </a:r>
          </a:p>
          <a:p>
            <a:pPr>
              <a:buNone/>
            </a:pPr>
            <a:r>
              <a:rPr lang="en-US" dirty="0" smtClean="0"/>
              <a:t>• Less skilled operator is needed.</a:t>
            </a:r>
          </a:p>
          <a:p>
            <a:pPr>
              <a:buNone/>
            </a:pPr>
            <a:r>
              <a:rPr lang="en-US" dirty="0" smtClean="0"/>
              <a:t>• Low scrap rate.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sz="2800" dirty="0" smtClean="0"/>
              <a:t>1. Etch factor (d/T )</a:t>
            </a:r>
          </a:p>
          <a:p>
            <a:pPr>
              <a:buNone/>
            </a:pPr>
            <a:r>
              <a:rPr lang="en-US" sz="2800" dirty="0" smtClean="0"/>
              <a:t>2. Etching and machining rate</a:t>
            </a:r>
          </a:p>
          <a:p>
            <a:pPr>
              <a:buNone/>
            </a:pPr>
            <a:r>
              <a:rPr lang="en-US" sz="2800" dirty="0" smtClean="0"/>
              <a:t>3. Production tolerance</a:t>
            </a:r>
          </a:p>
          <a:p>
            <a:pPr>
              <a:buNone/>
            </a:pPr>
            <a:r>
              <a:rPr lang="en-US" sz="2800" dirty="0" smtClean="0"/>
              <a:t>4. Surface finish</a:t>
            </a:r>
          </a:p>
          <a:p>
            <a:r>
              <a:rPr lang="en-US" sz="2800" dirty="0" smtClean="0"/>
              <a:t>To machine high-quality and low-cost parts using CHM, we must consider the heat treatment state of </a:t>
            </a:r>
            <a:r>
              <a:rPr lang="en-US" sz="2800" dirty="0" err="1" smtClean="0"/>
              <a:t>theworkpiece</a:t>
            </a:r>
            <a:r>
              <a:rPr lang="en-US" sz="2800" dirty="0" smtClean="0"/>
              <a:t>, the grain size and range of the </a:t>
            </a:r>
            <a:r>
              <a:rPr lang="en-US" sz="2800" dirty="0" err="1" smtClean="0"/>
              <a:t>workpiece</a:t>
            </a:r>
            <a:r>
              <a:rPr lang="en-US" sz="2800" dirty="0" smtClean="0"/>
              <a:t> material, the size and finish control prior to CHM, the direction of </a:t>
            </a:r>
            <a:r>
              <a:rPr lang="en-US" sz="2800" dirty="0" err="1" smtClean="0"/>
              <a:t>rollin</a:t>
            </a:r>
            <a:r>
              <a:rPr lang="en-US" sz="2800" dirty="0" smtClean="0"/>
              <a:t> and weld joints, and the degree of cold work. Advantages and Disadvantages of Chemical Milling</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buNone/>
            </a:pPr>
            <a:r>
              <a:rPr lang="en-US" b="1" dirty="0" smtClean="0"/>
              <a:t>Disadvantages</a:t>
            </a:r>
          </a:p>
          <a:p>
            <a:pPr>
              <a:buNone/>
            </a:pPr>
            <a:r>
              <a:rPr lang="en-US" dirty="0" smtClean="0"/>
              <a:t>• Only shallow cuts are practical. Deep narrow cuts are </a:t>
            </a:r>
            <a:r>
              <a:rPr lang="en-US" dirty="0" err="1" smtClean="0"/>
              <a:t>diffi</a:t>
            </a:r>
            <a:r>
              <a:rPr lang="en-US" dirty="0" smtClean="0"/>
              <a:t> cult to produce.</a:t>
            </a:r>
          </a:p>
          <a:p>
            <a:pPr>
              <a:buNone/>
            </a:pPr>
            <a:r>
              <a:rPr lang="en-US" dirty="0" smtClean="0"/>
              <a:t>• Handling and disposal of etchants can be troublesome.</a:t>
            </a:r>
          </a:p>
          <a:p>
            <a:pPr>
              <a:buNone/>
            </a:pPr>
            <a:r>
              <a:rPr lang="en-US" dirty="0" smtClean="0"/>
              <a:t>• Masking, scribing, and stripping are repetitive, time-consuming, and tedious.</a:t>
            </a:r>
          </a:p>
          <a:p>
            <a:pPr>
              <a:buNone/>
            </a:pPr>
            <a:r>
              <a:rPr lang="en-US" dirty="0" smtClean="0"/>
              <a:t>• Surface imperfections, if any, are reproduced.</a:t>
            </a:r>
          </a:p>
          <a:p>
            <a:pPr>
              <a:buNone/>
            </a:pPr>
            <a:r>
              <a:rPr lang="en-US" dirty="0" smtClean="0"/>
              <a:t>• For best results, metallurgical homogeneous surfaces are required.</a:t>
            </a:r>
          </a:p>
          <a:p>
            <a:pPr>
              <a:buNone/>
            </a:pPr>
            <a:r>
              <a:rPr lang="en-US" dirty="0" smtClean="0"/>
              <a:t>• Porous castings yield uneven etched surfaces.</a:t>
            </a:r>
          </a:p>
          <a:p>
            <a:pPr>
              <a:buNone/>
            </a:pPr>
            <a:r>
              <a:rPr lang="en-US" dirty="0" smtClean="0"/>
              <a:t>• Welded zones are frequently etched at rates that differ from base metal.</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buNone/>
            </a:pPr>
            <a:r>
              <a:rPr lang="en-US" b="1" dirty="0" smtClean="0"/>
              <a:t>ELECTRIC DISCHARGE MACHINING (EDM)</a:t>
            </a:r>
          </a:p>
          <a:p>
            <a:r>
              <a:rPr lang="en-US" dirty="0" smtClean="0"/>
              <a:t>    Electric Discharge Machining (EDM) is a </a:t>
            </a:r>
            <a:r>
              <a:rPr lang="en-US" dirty="0" err="1" smtClean="0"/>
              <a:t>chipless</a:t>
            </a:r>
            <a:r>
              <a:rPr lang="en-US" dirty="0" smtClean="0"/>
              <a:t> metal removal process that uses the principle of </a:t>
            </a:r>
            <a:r>
              <a:rPr lang="en-US" dirty="0" err="1" smtClean="0"/>
              <a:t>metalerosion</a:t>
            </a:r>
            <a:r>
              <a:rPr lang="en-US" dirty="0" smtClean="0"/>
              <a:t> by an interrupted electric spark discharge between the tool (cathode) and the work (anode). </a:t>
            </a:r>
            <a:r>
              <a:rPr lang="en-US" dirty="0" err="1" smtClean="0"/>
              <a:t>Thisprocess</a:t>
            </a:r>
            <a:r>
              <a:rPr lang="en-US" dirty="0" smtClean="0"/>
              <a:t> is also called Spark Erosion process. Principle of Operation We know that whenever an arc is caused by accidental short circuit, pitting erosion occurs on the surface of the shorted material. EDM also works on</a:t>
            </a:r>
          </a:p>
          <a:p>
            <a:r>
              <a:rPr lang="en-US" dirty="0" smtClean="0"/>
              <a:t>the same principle of erosion by arcing. This principle is illustrated in Fig</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1655834" y="1935163"/>
            <a:ext cx="5832332" cy="4922837"/>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Electric discharge Setup</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30892" y="1935163"/>
            <a:ext cx="8082215" cy="4389437"/>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Purpose of machining</a:t>
            </a:r>
            <a:br>
              <a:rPr lang="en-US" b="1"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Most </a:t>
            </a:r>
            <a:r>
              <a:rPr lang="en-US" dirty="0"/>
              <a:t>of the engineering components such as gears, bearings, clutches, tools, screws and nuts etc. need</a:t>
            </a:r>
          </a:p>
          <a:p>
            <a:r>
              <a:rPr lang="en-US" dirty="0"/>
              <a:t>dimensional and form accuracy and good surface finish for serving their purposes. Performing like </a:t>
            </a:r>
            <a:r>
              <a:rPr lang="en-US" dirty="0" err="1" smtClean="0"/>
              <a:t>casting,forging</a:t>
            </a:r>
            <a:r>
              <a:rPr lang="en-US" dirty="0" smtClean="0"/>
              <a:t> </a:t>
            </a:r>
            <a:r>
              <a:rPr lang="en-US" dirty="0"/>
              <a:t>etc. generally cannot provide the desired accuracy and finish. For that such preformed parts, </a:t>
            </a:r>
            <a:r>
              <a:rPr lang="en-US" dirty="0" err="1" smtClean="0"/>
              <a:t>calledblanks</a:t>
            </a:r>
            <a:r>
              <a:rPr lang="en-US" dirty="0"/>
              <a:t>, need semi-finishing and finishing and it is done by machining and grinding. Grinding is also </a:t>
            </a:r>
            <a:r>
              <a:rPr lang="en-US" dirty="0" err="1" smtClean="0"/>
              <a:t>basicallya</a:t>
            </a:r>
            <a:r>
              <a:rPr lang="en-US" dirty="0" smtClean="0"/>
              <a:t> </a:t>
            </a:r>
            <a:r>
              <a:rPr lang="en-US" dirty="0"/>
              <a:t>machining process.</a:t>
            </a:r>
          </a:p>
          <a:p>
            <a:pPr>
              <a:buNone/>
            </a:pPr>
            <a:r>
              <a:rPr lang="en-US" b="1" dirty="0"/>
              <a:t>Machining to high accuracy and finish essentially enables a product:</a:t>
            </a:r>
          </a:p>
          <a:p>
            <a:pPr>
              <a:buNone/>
            </a:pPr>
            <a:r>
              <a:rPr lang="en-US" dirty="0"/>
              <a:t>• Fulfill its functional requirements.</a:t>
            </a:r>
          </a:p>
          <a:p>
            <a:pPr>
              <a:buNone/>
            </a:pPr>
            <a:r>
              <a:rPr lang="en-US" dirty="0"/>
              <a:t>• Improve its performance.</a:t>
            </a:r>
          </a:p>
          <a:p>
            <a:pPr>
              <a:buNone/>
            </a:pPr>
            <a:r>
              <a:rPr lang="en-US" dirty="0"/>
              <a:t>• Prolong its service.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normAutofit fontScale="90000"/>
          </a:bodyPr>
          <a:lstStyle/>
          <a:p>
            <a:r>
              <a:rPr lang="en-US" b="1" dirty="0" smtClean="0"/>
              <a:t>Functions of Dielectric Fluids</a:t>
            </a:r>
            <a:br>
              <a:rPr lang="en-US" b="1" dirty="0" smtClean="0"/>
            </a:br>
            <a:endParaRPr lang="en-US" dirty="0"/>
          </a:p>
        </p:txBody>
      </p:sp>
      <p:sp>
        <p:nvSpPr>
          <p:cNvPr id="3" name="Content Placeholder 2"/>
          <p:cNvSpPr>
            <a:spLocks noGrp="1"/>
          </p:cNvSpPr>
          <p:nvPr>
            <p:ph idx="1"/>
          </p:nvPr>
        </p:nvSpPr>
        <p:spPr/>
        <p:txBody>
          <a:bodyPr/>
          <a:lstStyle/>
          <a:p>
            <a:pPr>
              <a:buNone/>
            </a:pPr>
            <a:r>
              <a:rPr lang="en-US" b="1" dirty="0" smtClean="0"/>
              <a:t>Functions of Dielectric Fluids</a:t>
            </a:r>
          </a:p>
          <a:p>
            <a:pPr>
              <a:buNone/>
            </a:pPr>
            <a:r>
              <a:rPr lang="en-US" dirty="0" smtClean="0"/>
              <a:t>The functions of a dielectric fluid in EDM are as follows:</a:t>
            </a:r>
          </a:p>
          <a:p>
            <a:pPr>
              <a:buNone/>
            </a:pPr>
            <a:r>
              <a:rPr lang="en-US" dirty="0" smtClean="0"/>
              <a:t>1 . to serve as a spark conductor in the spark gap between the tool and work material.</a:t>
            </a:r>
          </a:p>
          <a:p>
            <a:pPr>
              <a:buNone/>
            </a:pPr>
            <a:r>
              <a:rPr lang="en-US" dirty="0" smtClean="0"/>
              <a:t>2. To act as a coolant to quench the spark and to cool the tool and work piece.</a:t>
            </a:r>
          </a:p>
          <a:p>
            <a:pPr>
              <a:buNone/>
            </a:pPr>
            <a:r>
              <a:rPr lang="en-US" dirty="0" smtClean="0"/>
              <a:t>3. To carry away the condensed metal particles and to maintain the gap for continuous and smooth operation.</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i="1" dirty="0" smtClean="0"/>
              <a:t>Requirements of a Dielectric Fluid The essential requirements in the selection of a dielectric fluid are as </a:t>
            </a:r>
            <a:r>
              <a:rPr lang="en-US" dirty="0" smtClean="0"/>
              <a:t>follows:</a:t>
            </a:r>
          </a:p>
          <a:p>
            <a:pPr>
              <a:buNone/>
            </a:pPr>
            <a:r>
              <a:rPr lang="en-US" dirty="0" smtClean="0"/>
              <a:t>1. It should have a stable and sufficient dielectric strength to act as an insulation between the tool and the work piece.</a:t>
            </a:r>
          </a:p>
          <a:p>
            <a:pPr>
              <a:buNone/>
            </a:pPr>
            <a:r>
              <a:rPr lang="en-US" dirty="0" smtClean="0"/>
              <a:t>2. It should have a low viscosity (for smooth flow) and high </a:t>
            </a:r>
            <a:r>
              <a:rPr lang="en-US" dirty="0" err="1" smtClean="0"/>
              <a:t>wettability</a:t>
            </a:r>
            <a:r>
              <a:rPr lang="en-US" dirty="0" smtClean="0"/>
              <a:t>.</a:t>
            </a:r>
          </a:p>
          <a:p>
            <a:pPr>
              <a:buNone/>
            </a:pPr>
            <a:r>
              <a:rPr lang="en-US" dirty="0" smtClean="0"/>
              <a:t>3. It should be chemically inert, so that the tool, work piece, container, etc., are not attacked.</a:t>
            </a:r>
          </a:p>
          <a:p>
            <a:pPr>
              <a:buNone/>
            </a:pPr>
            <a:r>
              <a:rPr lang="en-US" dirty="0" smtClean="0"/>
              <a:t>4. It should be able to de </a:t>
            </a:r>
            <a:r>
              <a:rPr lang="en-US" dirty="0" err="1" smtClean="0"/>
              <a:t>ionise</a:t>
            </a:r>
            <a:r>
              <a:rPr lang="en-US" dirty="0" smtClean="0"/>
              <a:t> immediately after the spark discharge.</a:t>
            </a:r>
          </a:p>
          <a:p>
            <a:pPr>
              <a:buNone/>
            </a:pPr>
            <a:r>
              <a:rPr lang="en-US" dirty="0" smtClean="0"/>
              <a:t>5. It should have a high flash point.</a:t>
            </a:r>
          </a:p>
          <a:p>
            <a:pPr>
              <a:buNone/>
            </a:pPr>
            <a:r>
              <a:rPr lang="en-US" dirty="0" smtClean="0"/>
              <a:t>6. It should not emit toxic </a:t>
            </a:r>
            <a:r>
              <a:rPr lang="en-US" dirty="0" err="1" smtClean="0"/>
              <a:t>vapours</a:t>
            </a:r>
            <a:r>
              <a:rPr lang="en-US" dirty="0" smtClean="0"/>
              <a:t> and should not have unpleasant </a:t>
            </a:r>
            <a:r>
              <a:rPr lang="en-US" dirty="0" err="1" smtClean="0"/>
              <a:t>odours</a:t>
            </a:r>
            <a:r>
              <a:rPr lang="en-US" dirty="0" smtClean="0"/>
              <a:t>.</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buNone/>
            </a:pPr>
            <a:r>
              <a:rPr lang="en-US" dirty="0" smtClean="0"/>
              <a:t>7. It should not alter its basic properties under operating conditions of temperature variations, contamination by metal particles and products of decomposition.</a:t>
            </a:r>
          </a:p>
          <a:p>
            <a:pPr>
              <a:buNone/>
            </a:pPr>
            <a:r>
              <a:rPr lang="en-US" dirty="0" smtClean="0"/>
              <a:t>8 . It should be economical for use. Flushing of the dielectric plays a major role in the maintenance of stable machining and the achievement of close tolerance and high surface quality. Inadequate flushing can result in arcing, decreased electrode life, and increased production time. Four methods of introducing dielectric fluid to the machining gap are considered. Normal flow. This is the most common type of flow pattern used. In this, the fluid is forced through holes in the electrodes (Fig. 3), which then flows out through the gap between the tool and the work piece. Since the gaps are of the order of 0.025 to 0.075 mm, it requires sufficient pressure and low viscosity fluids. The fluid pressure ranges from 1.5 to 2 bars. The main advantage of this type of flushing is that the fluid cools the work 7. It should not alter its basic properties under operating conditions of temperature variations, contamination by metal particles and products of decomposition.</a:t>
            </a:r>
          </a:p>
          <a:p>
            <a:pPr>
              <a:buNone/>
            </a:pPr>
            <a:endParaRPr lang="en-US" dirty="0" smtClean="0"/>
          </a:p>
          <a:p>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Normal flow of DEF</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931479" y="1935163"/>
            <a:ext cx="5281041" cy="4389437"/>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b="1" dirty="0" smtClean="0"/>
              <a:t>Reverse flow. This is another pressure flushing technique, in which the fluid flows through a predrilled hole</a:t>
            </a:r>
          </a:p>
          <a:p>
            <a:r>
              <a:rPr lang="en-US" dirty="0" smtClean="0"/>
              <a:t>in the work piece, from its bottom . This method also works well as far as work piece cooling and</a:t>
            </a:r>
          </a:p>
          <a:p>
            <a:r>
              <a:rPr lang="en-US" dirty="0" smtClean="0"/>
              <a:t>particle removal are concerned, but produces a large taper at the top as shown figure. Vacuum (suction) flow flushing In this method, the fluid is sucked through the work piece or through a</a:t>
            </a:r>
          </a:p>
          <a:p>
            <a:r>
              <a:rPr lang="en-US" dirty="0" smtClean="0"/>
              <a:t>opening in the tool . There is no taper effect in this, but spike effect exists when sucked through the</a:t>
            </a:r>
          </a:p>
          <a:p>
            <a:r>
              <a:rPr lang="en-US" dirty="0" smtClean="0"/>
              <a:t>tool. The spike effect can be eliminated by sucking through a opening in the work piece (similar to reverse</a:t>
            </a:r>
          </a:p>
          <a:p>
            <a:r>
              <a:rPr lang="en-US" dirty="0" smtClean="0"/>
              <a:t>flow flushing, but with the use of vacuum). Vacuum pressures of the order of 0.8 bar are used for flushing.</a:t>
            </a:r>
          </a:p>
          <a:p>
            <a:r>
              <a:rPr lang="en-US" dirty="0" smtClean="0"/>
              <a:t>This method is widely used for machining perfectly straight holes to greater </a:t>
            </a:r>
            <a:r>
              <a:rPr lang="en-US" dirty="0" err="1" smtClean="0"/>
              <a:t>depths.Prepared</a:t>
            </a:r>
            <a:r>
              <a:rPr lang="en-US" dirty="0" smtClean="0"/>
              <a:t> By</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Vacuum flow suction</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57200" y="2547069"/>
            <a:ext cx="8229600" cy="3165625"/>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Vibratory flushing This method of flushing is used for very small diameter openings and for tools which</a:t>
            </a:r>
          </a:p>
          <a:p>
            <a:r>
              <a:rPr lang="en-US" dirty="0" smtClean="0"/>
              <a:t>cannot provide a fluid passage. The tool is designed to vibrate so that the fluid adjacent to it flows through</a:t>
            </a:r>
          </a:p>
          <a:p>
            <a:r>
              <a:rPr lang="en-US" dirty="0" smtClean="0"/>
              <a:t>the openings . This is used for highly precision and small works.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Vibratory flushing</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847286" y="1935163"/>
            <a:ext cx="3449427" cy="4389437"/>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Process variables in EDM</a:t>
            </a:r>
            <a:br>
              <a:rPr lang="en-US" b="1" dirty="0" smtClean="0"/>
            </a:br>
            <a:endParaRPr lang="en-US" dirty="0"/>
          </a:p>
        </p:txBody>
      </p:sp>
      <p:sp>
        <p:nvSpPr>
          <p:cNvPr id="3" name="Content Placeholder 2"/>
          <p:cNvSpPr>
            <a:spLocks noGrp="1"/>
          </p:cNvSpPr>
          <p:nvPr>
            <p:ph idx="1"/>
          </p:nvPr>
        </p:nvSpPr>
        <p:spPr/>
        <p:txBody>
          <a:bodyPr>
            <a:noAutofit/>
          </a:bodyPr>
          <a:lstStyle/>
          <a:p>
            <a:pPr>
              <a:buNone/>
            </a:pPr>
            <a:r>
              <a:rPr lang="en-US" sz="1200" dirty="0" smtClean="0"/>
              <a:t>The important process variables in EDM are as follows:</a:t>
            </a:r>
          </a:p>
          <a:p>
            <a:pPr>
              <a:buNone/>
            </a:pPr>
            <a:r>
              <a:rPr lang="en-US" sz="1200" dirty="0" smtClean="0"/>
              <a:t>1) Metal Removal Rate It is directly proportional to the current density used. It is defined as the volume of</a:t>
            </a:r>
          </a:p>
          <a:p>
            <a:pPr>
              <a:buNone/>
            </a:pPr>
            <a:r>
              <a:rPr lang="en-US" sz="1200" dirty="0" smtClean="0"/>
              <a:t>metal removed per unit time per ampere. The metal removal rate in roughing operations of steel with a</a:t>
            </a:r>
          </a:p>
          <a:p>
            <a:pPr>
              <a:buNone/>
            </a:pPr>
            <a:r>
              <a:rPr lang="en-US" sz="1200" dirty="0" smtClean="0"/>
              <a:t>graphite electrode 50A current is about 400 mm3/min., and with 400A current it is about 4800 mm3/min.</a:t>
            </a:r>
          </a:p>
          <a:p>
            <a:pPr>
              <a:buNone/>
            </a:pPr>
            <a:r>
              <a:rPr lang="en-US" sz="1200" dirty="0" smtClean="0"/>
              <a:t>But for high precision works, with the use of high frequency (500-1000 kHz) and low current (1-2A), metal</a:t>
            </a:r>
          </a:p>
          <a:p>
            <a:pPr>
              <a:buNone/>
            </a:pPr>
            <a:r>
              <a:rPr lang="en-US" sz="1200" dirty="0" smtClean="0"/>
              <a:t>removal rate is as low as 2 mm3/min.</a:t>
            </a:r>
          </a:p>
          <a:p>
            <a:pPr>
              <a:buNone/>
            </a:pPr>
            <a:endParaRPr lang="en-US" sz="1200" dirty="0" smtClean="0"/>
          </a:p>
          <a:p>
            <a:pPr>
              <a:buNone/>
            </a:pPr>
            <a:r>
              <a:rPr lang="en-US" sz="1200" dirty="0" smtClean="0"/>
              <a:t>2) Accuracy The accuracy of the process mainly depends on the spark gap. The smaller the gap the higher is</a:t>
            </a:r>
          </a:p>
          <a:p>
            <a:pPr>
              <a:buNone/>
            </a:pPr>
            <a:r>
              <a:rPr lang="en-US" sz="1200" dirty="0" smtClean="0"/>
              <a:t>the accuracy, but a smaller gap leads to a lower working voltage and hence a slow metal removal rate. Thus,</a:t>
            </a:r>
          </a:p>
          <a:p>
            <a:pPr>
              <a:buNone/>
            </a:pPr>
            <a:r>
              <a:rPr lang="en-US" sz="1200" dirty="0" smtClean="0"/>
              <a:t>an optimum gap is necessary for higher accuracies. Tolerances of ±O.O5 mm can be obtained in normal</a:t>
            </a:r>
          </a:p>
          <a:p>
            <a:pPr>
              <a:buNone/>
            </a:pPr>
            <a:r>
              <a:rPr lang="en-US" sz="1200" dirty="0" smtClean="0"/>
              <a:t>EDM operations. In precision operations, with close control of process variables, tolerances up to ±0.003</a:t>
            </a:r>
          </a:p>
          <a:p>
            <a:pPr>
              <a:buNone/>
            </a:pPr>
            <a:r>
              <a:rPr lang="en-US" sz="1200" dirty="0" smtClean="0"/>
              <a:t>mm can be achieved. EDM also produces taper, overcut and corner radii, which are not desirable. The taper</a:t>
            </a:r>
          </a:p>
          <a:p>
            <a:pPr>
              <a:buNone/>
            </a:pPr>
            <a:r>
              <a:rPr lang="en-US" sz="1200" dirty="0" smtClean="0"/>
              <a:t>is of the order of 0.005 to 0.05 mm per 10 mm depth. The taper, effect reduces gradually to zero after about</a:t>
            </a:r>
          </a:p>
          <a:p>
            <a:pPr>
              <a:buNone/>
            </a:pPr>
            <a:r>
              <a:rPr lang="en-US" sz="1200" dirty="0" smtClean="0"/>
              <a:t>75 mm penetration. Taper effect can be eliminated by the use of vacuum flushing of dielectric fluid.</a:t>
            </a:r>
          </a:p>
          <a:p>
            <a:pPr>
              <a:buNone/>
            </a:pPr>
            <a:r>
              <a:rPr lang="en-US" sz="1200" dirty="0" smtClean="0"/>
              <a:t>The range of over cut is 5 to 100 microns, and depends on the roughing and finishing operations. The effect</a:t>
            </a:r>
          </a:p>
          <a:p>
            <a:pPr>
              <a:buNone/>
            </a:pPr>
            <a:r>
              <a:rPr lang="en-US" sz="1200" dirty="0" smtClean="0"/>
              <a:t>of corner radii is equal to the spark gap. Its value is lower in finishing operations, - where low park gaps are</a:t>
            </a:r>
          </a:p>
          <a:p>
            <a:pPr>
              <a:buNone/>
            </a:pPr>
            <a:r>
              <a:rPr lang="en-US" sz="1200" dirty="0" smtClean="0"/>
              <a:t>used.</a:t>
            </a:r>
            <a:endParaRPr lang="en-US" sz="1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b="1" dirty="0" smtClean="0"/>
              <a:t>3) Surface Finish In EDM operation, each electrical spark discharge develops a spherical crater in the work </a:t>
            </a:r>
            <a:r>
              <a:rPr lang="en-US" dirty="0" smtClean="0"/>
              <a:t>piece, as well as in the electrode. The volume of crater is proportional to the energy in the spark. Thus, the depth of crater on work piece defines the surface finish and it depends on the current density, frequency and the electrode material. Usually high frequency and low current densities give , better surface finish. The best surface finish on steel is of the order of 0.4 </a:t>
            </a:r>
            <a:r>
              <a:rPr lang="en-US" dirty="0" err="1" smtClean="0"/>
              <a:t>μrn</a:t>
            </a:r>
            <a:r>
              <a:rPr lang="en-US" dirty="0" smtClean="0"/>
              <a:t> (at 1000 kHz &amp; </a:t>
            </a:r>
            <a:r>
              <a:rPr lang="en-US" dirty="0" err="1" smtClean="0"/>
              <a:t>lA</a:t>
            </a:r>
            <a:r>
              <a:rPr lang="en-US" dirty="0" smtClean="0"/>
              <a:t>). In a typical </a:t>
            </a:r>
            <a:r>
              <a:rPr lang="en-US" i="1" dirty="0" smtClean="0"/>
              <a:t>no-wear EDM, the surface </a:t>
            </a:r>
            <a:r>
              <a:rPr lang="en-US" dirty="0" smtClean="0"/>
              <a:t>finish is about 3.2 </a:t>
            </a:r>
            <a:r>
              <a:rPr lang="en-US" dirty="0" err="1" smtClean="0"/>
              <a:t>μrn</a:t>
            </a:r>
            <a:r>
              <a:rPr lang="en-US" dirty="0" smtClean="0"/>
              <a:t> (generally for roughing operations).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Requirements of machining</a:t>
            </a:r>
            <a:br>
              <a:rPr lang="en-US" b="1" dirty="0" smtClean="0"/>
            </a:br>
            <a:endParaRPr lang="en-US" dirty="0"/>
          </a:p>
        </p:txBody>
      </p:sp>
      <p:sp>
        <p:nvSpPr>
          <p:cNvPr id="3" name="Content Placeholder 2"/>
          <p:cNvSpPr>
            <a:spLocks noGrp="1"/>
          </p:cNvSpPr>
          <p:nvPr>
            <p:ph idx="1"/>
          </p:nvPr>
        </p:nvSpPr>
        <p:spPr/>
        <p:txBody>
          <a:bodyPr>
            <a:normAutofit/>
          </a:bodyPr>
          <a:lstStyle/>
          <a:p>
            <a:pPr>
              <a:buNone/>
            </a:pPr>
            <a:r>
              <a:rPr lang="en-US" i="1" dirty="0" smtClean="0"/>
              <a:t>The </a:t>
            </a:r>
            <a:r>
              <a:rPr lang="en-US" i="1" dirty="0"/>
              <a:t>essential basic requirements for machining a work are schematically illustrated in Fig. 1.2. </a:t>
            </a:r>
            <a:r>
              <a:rPr lang="en-US" i="1" dirty="0" err="1" smtClean="0"/>
              <a:t>The</a:t>
            </a:r>
            <a:r>
              <a:rPr lang="en-US" dirty="0" err="1" smtClean="0"/>
              <a:t>blank</a:t>
            </a:r>
            <a:r>
              <a:rPr lang="en-US" dirty="0" smtClean="0"/>
              <a:t> </a:t>
            </a:r>
            <a:r>
              <a:rPr lang="en-US" dirty="0"/>
              <a:t>and the cutting tool are properly mounted (in fixtures) and moved in a powerful device </a:t>
            </a:r>
            <a:r>
              <a:rPr lang="en-US" dirty="0" err="1" smtClean="0"/>
              <a:t>calledmachine</a:t>
            </a:r>
            <a:r>
              <a:rPr lang="en-US" dirty="0" smtClean="0"/>
              <a:t> </a:t>
            </a:r>
            <a:r>
              <a:rPr lang="en-US" dirty="0"/>
              <a:t>tool enabling gradual removal of layer of material from the work surface resulting in </a:t>
            </a:r>
            <a:r>
              <a:rPr lang="en-US" dirty="0" err="1" smtClean="0"/>
              <a:t>itsdesired</a:t>
            </a:r>
            <a:r>
              <a:rPr lang="en-US" dirty="0" smtClean="0"/>
              <a:t> </a:t>
            </a:r>
            <a:r>
              <a:rPr lang="en-US" dirty="0"/>
              <a:t>dimensions and surface finish. Additionally some environment called cutting fluid is </a:t>
            </a:r>
            <a:r>
              <a:rPr lang="en-US" dirty="0" err="1" smtClean="0"/>
              <a:t>generallyused</a:t>
            </a:r>
            <a:r>
              <a:rPr lang="en-US" dirty="0" smtClean="0"/>
              <a:t> </a:t>
            </a:r>
            <a:r>
              <a:rPr lang="en-US" dirty="0"/>
              <a:t>to ease machining by cooling and lubrication.</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b="1" dirty="0" smtClean="0"/>
              <a:t>Heat Affected Zone (HAZ) The instant heating and </a:t>
            </a:r>
            <a:r>
              <a:rPr lang="en-US" b="1" dirty="0" err="1" smtClean="0"/>
              <a:t>vapourisation</a:t>
            </a:r>
            <a:r>
              <a:rPr lang="en-US" b="1" dirty="0" smtClean="0"/>
              <a:t> of metal due to spark, leaves behind a </a:t>
            </a:r>
            <a:r>
              <a:rPr lang="en-US" dirty="0" smtClean="0"/>
              <a:t>small amount of molten metal on the machined surface which </a:t>
            </a:r>
            <a:r>
              <a:rPr lang="en-US" dirty="0" err="1" smtClean="0"/>
              <a:t>resolidifies</a:t>
            </a:r>
            <a:r>
              <a:rPr lang="en-US" dirty="0" smtClean="0"/>
              <a:t> and due to fast cooling action of the dielectric fluid forms a hard surface. This becomes the </a:t>
            </a:r>
            <a:r>
              <a:rPr lang="en-US" i="1" dirty="0" smtClean="0"/>
              <a:t>Heat Affected Zone (HAZ) in EDM operation. The </a:t>
            </a:r>
            <a:r>
              <a:rPr lang="en-US" dirty="0" smtClean="0"/>
              <a:t>HAZ is about 2 to 10 </a:t>
            </a:r>
            <a:r>
              <a:rPr lang="en-US" dirty="0" err="1" smtClean="0"/>
              <a:t>μrn</a:t>
            </a:r>
            <a:r>
              <a:rPr lang="en-US" dirty="0" smtClean="0"/>
              <a:t> deep on the work surface and its hardness is about 60 </a:t>
            </a:r>
            <a:r>
              <a:rPr lang="en-US" dirty="0" err="1" smtClean="0"/>
              <a:t>HRc</a:t>
            </a:r>
            <a:r>
              <a:rPr lang="en-US" dirty="0" smtClean="0"/>
              <a:t>. This hard surface is a source for thermal stresses, plastic deformation and fine cracks at the grain boundaries. The depth of 'HAZ is small in finishing operations which can be removed by polishing after EDM operation. </a:t>
            </a:r>
            <a:r>
              <a:rPr lang="en-US" b="1" i="1" dirty="0" smtClean="0"/>
              <a:t>Applications </a:t>
            </a:r>
            <a:r>
              <a:rPr lang="en-US" dirty="0" smtClean="0"/>
              <a:t>It is useful for machining of hard and brittle materials. It is generally used for machining contours in tools </a:t>
            </a:r>
            <a:r>
              <a:rPr lang="en-US" dirty="0" err="1" smtClean="0"/>
              <a:t>anddies</a:t>
            </a:r>
            <a:r>
              <a:rPr lang="en-US" dirty="0" smtClean="0"/>
              <a:t> for extrusion, forging, pressing, etc. It can be used to machine refractory metals, hard carbides and high strength the tool steels.</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MODULE-3</a:t>
            </a:r>
            <a:endParaRPr lang="en-US" dirty="0"/>
          </a:p>
        </p:txBody>
      </p:sp>
      <p:sp>
        <p:nvSpPr>
          <p:cNvPr id="3" name="Content Placeholder 2"/>
          <p:cNvSpPr>
            <a:spLocks noGrp="1"/>
          </p:cNvSpPr>
          <p:nvPr>
            <p:ph idx="1"/>
          </p:nvPr>
        </p:nvSpPr>
        <p:spPr/>
        <p:txBody>
          <a:bodyPr/>
          <a:lstStyle/>
          <a:p>
            <a:r>
              <a:rPr lang="en-US" b="1" dirty="0" smtClean="0"/>
              <a:t>Machining of spheres. simple tubular electrodes in the EDM machining of convex and concave spheres, to </a:t>
            </a:r>
            <a:r>
              <a:rPr lang="en-US" dirty="0" smtClean="0"/>
              <a:t>a dimensional accuracy of ±1 </a:t>
            </a:r>
            <a:r>
              <a:rPr lang="en-US" dirty="0" err="1" smtClean="0"/>
              <a:t>μm</a:t>
            </a:r>
            <a:r>
              <a:rPr lang="en-US" dirty="0" smtClean="0"/>
              <a:t> and a surface roughness of less than 0.1 </a:t>
            </a:r>
            <a:r>
              <a:rPr lang="en-US" dirty="0" err="1" smtClean="0"/>
              <a:t>μm</a:t>
            </a:r>
            <a:r>
              <a:rPr lang="en-US" dirty="0" smtClean="0"/>
              <a:t>. Rotary EDM is used for machining of spherical shapes in conducting ceramics using the tool and </a:t>
            </a:r>
            <a:r>
              <a:rPr lang="en-US" dirty="0" err="1" smtClean="0"/>
              <a:t>workpiece</a:t>
            </a:r>
            <a:r>
              <a:rPr lang="en-US" dirty="0" smtClean="0"/>
              <a:t> arrangement shown in Fig</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Rotary EDM</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457200" y="2734171"/>
            <a:ext cx="8229600" cy="2791420"/>
          </a:xfrm>
          <a:prstGeom prst="rect">
            <a:avLst/>
          </a:prstGeom>
          <a:noFill/>
          <a:ln w="9525">
            <a:noFill/>
            <a:miter lim="800000"/>
            <a:headEnd/>
            <a:tailEnd/>
          </a:ln>
          <a:effec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b="1" dirty="0" smtClean="0"/>
              <a:t>Machining of dies and molds. EDM milling uses standard cylindrical electrodes. Complex cavities </a:t>
            </a:r>
            <a:r>
              <a:rPr lang="en-US" b="1" dirty="0" err="1" smtClean="0"/>
              <a:t>are</a:t>
            </a:r>
            <a:r>
              <a:rPr lang="en-US" dirty="0" err="1" smtClean="0"/>
              <a:t>machined</a:t>
            </a:r>
            <a:r>
              <a:rPr lang="en-US" dirty="0" smtClean="0"/>
              <a:t> by successive NC sweeps of the electrode down to the desired depth. The simple-shaped electrode  is rotated at high speeds and follows specified paths in the </a:t>
            </a:r>
            <a:r>
              <a:rPr lang="en-US" dirty="0" err="1" smtClean="0"/>
              <a:t>workpiece</a:t>
            </a:r>
            <a:r>
              <a:rPr lang="en-US" dirty="0" smtClean="0"/>
              <a:t> like the conventional end mills. This technique is very useful and makes EDM very versatile like the mechanical milling process. The process solves the problem of manufacturing accurate and complex-shaped electrodes for die sinking of three-dimensional cavities shown in Fig9. EDM milling enhances dielectric flushing due to the high-speed electrode rotation. The electrode wear can be optimized because of the rotational and contouring motions of the electrode. The main limitation in the EDM milling is that complex shapes with sharp corners cannot be</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machined because of the rotating tool electrode. Figure  shows the flowchart of the die sinking process.EDM milling also replaces the conventional die making that requires the use of a variety of machines </a:t>
            </a:r>
            <a:r>
              <a:rPr lang="en-US" dirty="0" err="1" smtClean="0"/>
              <a:t>suchas</a:t>
            </a:r>
            <a:r>
              <a:rPr lang="en-US" dirty="0" smtClean="0"/>
              <a:t> milling, wire cutting, and EDM die sinking machines.</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DRILLING MACHINE</a:t>
            </a:r>
            <a:endParaRPr lang="en-US" dirty="0"/>
          </a:p>
        </p:txBody>
      </p:sp>
      <p:sp>
        <p:nvSpPr>
          <p:cNvPr id="3" name="Content Placeholder 2"/>
          <p:cNvSpPr>
            <a:spLocks noGrp="1"/>
          </p:cNvSpPr>
          <p:nvPr>
            <p:ph idx="1"/>
          </p:nvPr>
        </p:nvSpPr>
        <p:spPr/>
        <p:txBody>
          <a:bodyPr>
            <a:normAutofit/>
          </a:bodyPr>
          <a:lstStyle/>
          <a:p>
            <a:pPr>
              <a:buNone/>
            </a:pPr>
            <a:r>
              <a:rPr lang="en-US" b="1" dirty="0" smtClean="0"/>
              <a:t>Introduction: </a:t>
            </a:r>
          </a:p>
          <a:p>
            <a:pPr>
              <a:buNone/>
            </a:pPr>
            <a:r>
              <a:rPr lang="en-US" b="1" dirty="0" smtClean="0"/>
              <a:t>The drilling machine or drill press is one of the most common and useful machine employed </a:t>
            </a:r>
            <a:r>
              <a:rPr lang="en-US" b="1" dirty="0" err="1" smtClean="0"/>
              <a:t>in</a:t>
            </a:r>
            <a:r>
              <a:rPr lang="en-US" dirty="0" err="1" smtClean="0"/>
              <a:t>industry</a:t>
            </a:r>
            <a:r>
              <a:rPr lang="en-US" dirty="0" smtClean="0"/>
              <a:t> for producing forming and finishing holes in a </a:t>
            </a:r>
            <a:r>
              <a:rPr lang="en-US" dirty="0" err="1" smtClean="0"/>
              <a:t>workpiece</a:t>
            </a:r>
            <a:r>
              <a:rPr lang="en-US" dirty="0" smtClean="0"/>
              <a:t>. The unit essentially consists of:</a:t>
            </a:r>
          </a:p>
          <a:p>
            <a:pPr>
              <a:buNone/>
            </a:pPr>
            <a:r>
              <a:rPr lang="en-US" dirty="0" smtClean="0"/>
              <a:t>1. A spindle which turns the tool (called drill) which can be advanced in the </a:t>
            </a:r>
            <a:r>
              <a:rPr lang="en-US" dirty="0" err="1" smtClean="0"/>
              <a:t>workpiece</a:t>
            </a:r>
            <a:r>
              <a:rPr lang="en-US" dirty="0" smtClean="0"/>
              <a:t> either automatically </a:t>
            </a:r>
            <a:r>
              <a:rPr lang="en-US" dirty="0" err="1" smtClean="0"/>
              <a:t>orby</a:t>
            </a:r>
            <a:r>
              <a:rPr lang="en-US" dirty="0" smtClean="0"/>
              <a:t> hand.</a:t>
            </a:r>
          </a:p>
          <a:p>
            <a:pPr>
              <a:buNone/>
            </a:pPr>
            <a:r>
              <a:rPr lang="en-US" dirty="0" smtClean="0"/>
              <a:t>2. A work table which holds the </a:t>
            </a:r>
            <a:r>
              <a:rPr lang="en-US" dirty="0" err="1" smtClean="0"/>
              <a:t>workpiece</a:t>
            </a:r>
            <a:r>
              <a:rPr lang="en-US" dirty="0" smtClean="0"/>
              <a:t> rigidly in position.</a:t>
            </a:r>
          </a:p>
          <a:p>
            <a:pPr>
              <a:buNone/>
            </a:pP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Working principle: The rotating edge of the drill exerts a large force on the </a:t>
            </a:r>
            <a:r>
              <a:rPr lang="en-US" dirty="0" err="1" smtClean="0"/>
              <a:t>workpiece</a:t>
            </a:r>
            <a:r>
              <a:rPr lang="en-US" dirty="0" smtClean="0"/>
              <a:t> and the hole is generated. The removal of metal in a drilling operation is by shearing and extrusion.</a:t>
            </a:r>
          </a:p>
          <a:p>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57200" y="2057400"/>
            <a:ext cx="8229600" cy="4343400"/>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Types of Drilling Machines: A wide variety of drilling machines are available ranging from the simple portable to highly complex automatic and numerically controlled machines are as follows:</a:t>
            </a:r>
          </a:p>
          <a:p>
            <a:r>
              <a:rPr lang="en-US" dirty="0" smtClean="0"/>
              <a:t>1. Portable drilling machine: It is a small light weight, compact and self contained unit that can drill holes </a:t>
            </a:r>
            <a:r>
              <a:rPr lang="en-US" dirty="0" err="1" smtClean="0"/>
              <a:t>upto</a:t>
            </a:r>
            <a:r>
              <a:rPr lang="en-US" dirty="0" smtClean="0"/>
              <a:t> 12.5 </a:t>
            </a:r>
            <a:r>
              <a:rPr lang="en-US" dirty="0" err="1" smtClean="0"/>
              <a:t>rnrn</a:t>
            </a:r>
            <a:r>
              <a:rPr lang="en-US" dirty="0" smtClean="0"/>
              <a:t> diameter. The machine is driven by a small electric motor operating at high speed. The machine is capable of drilling holes in the </a:t>
            </a:r>
            <a:r>
              <a:rPr lang="en-US" dirty="0" err="1" smtClean="0"/>
              <a:t>workpieces</a:t>
            </a:r>
            <a:r>
              <a:rPr lang="en-US" dirty="0" smtClean="0"/>
              <a:t> in any position.</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2. Sensitive drill machine/press: This is a light weight, high speed machine designed for drilling small holes in light jobs. Generally the machine has the capacity to rotate drills of 1.5 to 15.5 </a:t>
            </a:r>
            <a:r>
              <a:rPr lang="en-US" dirty="0" err="1" smtClean="0"/>
              <a:t>rnrn</a:t>
            </a:r>
            <a:r>
              <a:rPr lang="en-US" dirty="0" smtClean="0"/>
              <a:t> at high speed of 20,000 rev/min.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TYPES OF MACHINE TOOLS</a:t>
            </a:r>
            <a:br>
              <a:rPr lang="en-US" b="1" dirty="0" smtClean="0"/>
            </a:br>
            <a:endParaRPr lang="en-US" dirty="0"/>
          </a:p>
        </p:txBody>
      </p:sp>
      <p:sp>
        <p:nvSpPr>
          <p:cNvPr id="3" name="Content Placeholder 2"/>
          <p:cNvSpPr>
            <a:spLocks noGrp="1"/>
          </p:cNvSpPr>
          <p:nvPr>
            <p:ph idx="1"/>
          </p:nvPr>
        </p:nvSpPr>
        <p:spPr/>
        <p:txBody>
          <a:bodyPr>
            <a:normAutofit/>
          </a:bodyPr>
          <a:lstStyle/>
          <a:p>
            <a:r>
              <a:rPr lang="en-US" b="1" dirty="0" smtClean="0"/>
              <a:t>Definition </a:t>
            </a:r>
            <a:r>
              <a:rPr lang="en-US" b="1" dirty="0"/>
              <a:t>of machine tool</a:t>
            </a:r>
          </a:p>
          <a:p>
            <a:pPr>
              <a:buNone/>
            </a:pPr>
            <a:r>
              <a:rPr lang="en-US" dirty="0"/>
              <a:t>A machine tool is a non-portable power operated and reasonably valued device or system of devices in </a:t>
            </a:r>
            <a:r>
              <a:rPr lang="en-US" dirty="0" err="1" smtClean="0"/>
              <a:t>whichenergy</a:t>
            </a:r>
            <a:r>
              <a:rPr lang="en-US" dirty="0" smtClean="0"/>
              <a:t> </a:t>
            </a:r>
            <a:r>
              <a:rPr lang="en-US" dirty="0"/>
              <a:t>is expended to produce jobs of desired size, shape and surface finish by removing excess material </a:t>
            </a:r>
            <a:r>
              <a:rPr lang="en-US" dirty="0" err="1" smtClean="0"/>
              <a:t>fromthe</a:t>
            </a:r>
            <a:r>
              <a:rPr lang="en-US" dirty="0" smtClean="0"/>
              <a:t> </a:t>
            </a:r>
            <a:r>
              <a:rPr lang="en-US" dirty="0"/>
              <a:t>preformed blanks in the form of chips with the help of cutting tools moved past the work surface(s).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Construction:</a:t>
            </a:r>
            <a:endParaRPr lang="en-US" dirty="0"/>
          </a:p>
        </p:txBody>
      </p:sp>
      <p:sp>
        <p:nvSpPr>
          <p:cNvPr id="3" name="Text Placeholder 2"/>
          <p:cNvSpPr>
            <a:spLocks noGrp="1"/>
          </p:cNvSpPr>
          <p:nvPr>
            <p:ph type="body" idx="2"/>
          </p:nvPr>
        </p:nvSpPr>
        <p:spPr/>
        <p:txBody>
          <a:bodyPr/>
          <a:lstStyle/>
          <a:p>
            <a:r>
              <a:rPr lang="en-US" b="1" dirty="0" smtClean="0"/>
              <a:t>The machine has only a hand feed mechanism for feeding the tool into the </a:t>
            </a:r>
            <a:r>
              <a:rPr lang="en-US" b="1" dirty="0" err="1" smtClean="0"/>
              <a:t>workpiece</a:t>
            </a:r>
            <a:r>
              <a:rPr lang="en-US" b="1" dirty="0" smtClean="0"/>
              <a:t>. </a:t>
            </a:r>
          </a:p>
          <a:p>
            <a:r>
              <a:rPr lang="en-US" b="1" dirty="0" smtClean="0"/>
              <a:t>This</a:t>
            </a:r>
          </a:p>
          <a:p>
            <a:r>
              <a:rPr lang="en-US" dirty="0" smtClean="0"/>
              <a:t>enables the operator to feel how the drill is cutting and accordingly he can control the down feed pressure.</a:t>
            </a:r>
          </a:p>
          <a:p>
            <a:r>
              <a:rPr lang="en-US" dirty="0" smtClean="0"/>
              <a:t>Sensitive drill presses are manufactured in bench or floor models, </a:t>
            </a:r>
            <a:r>
              <a:rPr lang="en-US" i="1" dirty="0" smtClean="0"/>
              <a:t>i.e., the base of machine may be mounted</a:t>
            </a:r>
          </a:p>
          <a:p>
            <a:r>
              <a:rPr lang="en-US" dirty="0" smtClean="0"/>
              <a:t>on a bench or floor.</a:t>
            </a:r>
          </a:p>
          <a:p>
            <a:r>
              <a:rPr lang="en-US" dirty="0" smtClean="0"/>
              <a:t>The main operating parts of a sensitive machine/drill press are Base, Column, Table, and Drill Head.</a:t>
            </a:r>
            <a:endParaRPr lang="en-US" dirty="0"/>
          </a:p>
        </p:txBody>
      </p:sp>
      <p:sp>
        <p:nvSpPr>
          <p:cNvPr id="4" name="Content Placeholder 3"/>
          <p:cNvSpPr>
            <a:spLocks noGrp="1"/>
          </p:cNvSpPr>
          <p:nvPr>
            <p:ph sz="half" idx="1"/>
          </p:nvPr>
        </p:nvSpPr>
        <p:spPr/>
        <p:txBody>
          <a:bodyPr/>
          <a:lstStyle/>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85800"/>
            <a:ext cx="8229600" cy="5638800"/>
          </a:xfrm>
        </p:spPr>
        <p:txBody>
          <a:bodyPr>
            <a:normAutofit fontScale="77500" lnSpcReduction="20000"/>
          </a:bodyPr>
          <a:lstStyle/>
          <a:p>
            <a:r>
              <a:rPr lang="en-US" dirty="0" smtClean="0"/>
              <a:t>1. </a:t>
            </a:r>
            <a:r>
              <a:rPr lang="en-US" b="1" dirty="0" smtClean="0"/>
              <a:t>Base: The base is a heavy casting that supports the machine structure; it provides rigid mounting for the </a:t>
            </a:r>
            <a:r>
              <a:rPr lang="en-US" dirty="0" smtClean="0"/>
              <a:t>column and stability for the machine. The base is usually provided with holes and slots which help to Bolt the base to a table or bench and allow the work-holding device or the </a:t>
            </a:r>
            <a:r>
              <a:rPr lang="en-US" dirty="0" err="1" smtClean="0"/>
              <a:t>workpiece</a:t>
            </a:r>
            <a:r>
              <a:rPr lang="en-US" dirty="0" smtClean="0"/>
              <a:t> to be fastened to the base.</a:t>
            </a:r>
          </a:p>
          <a:p>
            <a:r>
              <a:rPr lang="en-US" dirty="0" smtClean="0"/>
              <a:t>2. </a:t>
            </a:r>
            <a:r>
              <a:rPr lang="en-US" b="1" dirty="0" smtClean="0"/>
              <a:t>Column: The column is a vertical post that Column holds the worktable and the head containing the </a:t>
            </a:r>
            <a:r>
              <a:rPr lang="en-US" dirty="0" smtClean="0"/>
              <a:t>driving mechanism. The column may be of round or box section.</a:t>
            </a:r>
          </a:p>
          <a:p>
            <a:r>
              <a:rPr lang="en-US" dirty="0" smtClean="0"/>
              <a:t>3. </a:t>
            </a:r>
            <a:r>
              <a:rPr lang="en-US" b="1" dirty="0" smtClean="0"/>
              <a:t>Table: The table, either rectangular or round. Drill machine/press in shape supports the </a:t>
            </a:r>
            <a:r>
              <a:rPr lang="en-US" b="1" dirty="0" err="1" smtClean="0"/>
              <a:t>workpiece</a:t>
            </a:r>
            <a:r>
              <a:rPr lang="en-US" b="1" dirty="0" smtClean="0"/>
              <a:t> and is </a:t>
            </a:r>
            <a:r>
              <a:rPr lang="en-US" dirty="0" smtClean="0"/>
              <a:t>carried by the vertical column. The surface of the table is 90-degree to the column and it can be raised, lowered and swiveled around it. The table can be clamp/hold the required the </a:t>
            </a:r>
            <a:r>
              <a:rPr lang="en-US" dirty="0" err="1" smtClean="0"/>
              <a:t>workpiece</a:t>
            </a:r>
            <a:r>
              <a:rPr lang="en-US" dirty="0" smtClean="0"/>
              <a:t>. Slots are provided in</a:t>
            </a:r>
          </a:p>
          <a:p>
            <a:r>
              <a:rPr lang="en-US" dirty="0" smtClean="0"/>
              <a:t>most tables to allow the jigs, fixtures or large </a:t>
            </a:r>
            <a:r>
              <a:rPr lang="en-US" dirty="0" err="1" smtClean="0"/>
              <a:t>workpieces</a:t>
            </a:r>
            <a:r>
              <a:rPr lang="en-US" dirty="0" smtClean="0"/>
              <a:t> to be securely fixed directly to the table.</a:t>
            </a:r>
          </a:p>
          <a:p>
            <a:r>
              <a:rPr lang="en-US" dirty="0" smtClean="0"/>
              <a:t>4. </a:t>
            </a:r>
            <a:r>
              <a:rPr lang="en-US" b="1" dirty="0" smtClean="0"/>
              <a:t>Drilling Head: The drilling head, mounted close to the top of the column, houses the driving </a:t>
            </a:r>
            <a:r>
              <a:rPr lang="en-US" b="1" dirty="0" err="1" smtClean="0"/>
              <a:t>arrangement</a:t>
            </a:r>
            <a:r>
              <a:rPr lang="en-US" dirty="0" err="1" smtClean="0"/>
              <a:t>and</a:t>
            </a:r>
            <a:r>
              <a:rPr lang="en-US" dirty="0" smtClean="0"/>
              <a:t> variable speed pulleys. These units transmit rotary motion at different speeds to the drill spindle. The hand feed lever is used to control the vertical movement of the spindle sleeve and the cutting tool.</a:t>
            </a: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SHAPER MACHINE</a:t>
            </a:r>
            <a:endParaRPr lang="en-US" dirty="0"/>
          </a:p>
        </p:txBody>
      </p:sp>
      <p:sp>
        <p:nvSpPr>
          <p:cNvPr id="3" name="Content Placeholder 2"/>
          <p:cNvSpPr>
            <a:spLocks noGrp="1"/>
          </p:cNvSpPr>
          <p:nvPr>
            <p:ph idx="1"/>
          </p:nvPr>
        </p:nvSpPr>
        <p:spPr/>
        <p:txBody>
          <a:bodyPr/>
          <a:lstStyle/>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b="1" dirty="0" smtClean="0"/>
              <a:t>SHAPER MACHINE</a:t>
            </a:r>
            <a:endParaRPr lang="en-US" dirty="0"/>
          </a:p>
        </p:txBody>
      </p:sp>
      <p:sp>
        <p:nvSpPr>
          <p:cNvPr id="3" name="Text Placeholder 2"/>
          <p:cNvSpPr>
            <a:spLocks noGrp="1"/>
          </p:cNvSpPr>
          <p:nvPr>
            <p:ph type="body" idx="1"/>
          </p:nvPr>
        </p:nvSpPr>
        <p:spPr/>
        <p:txBody>
          <a:bodyPr/>
          <a:lstStyle/>
          <a:p>
            <a:r>
              <a:rPr lang="en-US" dirty="0" smtClean="0"/>
              <a:t>Introduction: The shaper is a machine tool used primarily for:</a:t>
            </a:r>
          </a:p>
          <a:p>
            <a:endParaRPr lang="en-US" dirty="0"/>
          </a:p>
        </p:txBody>
      </p:sp>
      <p:sp>
        <p:nvSpPr>
          <p:cNvPr id="4" name="Text Placeholder 3"/>
          <p:cNvSpPr>
            <a:spLocks noGrp="1"/>
          </p:cNvSpPr>
          <p:nvPr>
            <p:ph type="body" sz="half" idx="3"/>
          </p:nvPr>
        </p:nvSpPr>
        <p:spPr>
          <a:xfrm>
            <a:off x="4645025" y="1676401"/>
            <a:ext cx="4041775" cy="838200"/>
          </a:xfrm>
        </p:spPr>
        <p:style>
          <a:lnRef idx="2">
            <a:schemeClr val="accent4">
              <a:shade val="50000"/>
            </a:schemeClr>
          </a:lnRef>
          <a:fillRef idx="1">
            <a:schemeClr val="accent4"/>
          </a:fillRef>
          <a:effectRef idx="0">
            <a:schemeClr val="accent4"/>
          </a:effectRef>
          <a:fontRef idx="minor">
            <a:schemeClr val="lt1"/>
          </a:fontRef>
        </p:style>
        <p:txBody>
          <a:bodyPr>
            <a:normAutofit fontScale="70000" lnSpcReduction="20000"/>
          </a:bodyPr>
          <a:lstStyle/>
          <a:p>
            <a:r>
              <a:rPr lang="en-US" dirty="0" smtClean="0"/>
              <a:t>Working Principle: The job is rigidly fixed on the machine table. The single point cutting tool held properly</a:t>
            </a:r>
          </a:p>
          <a:p>
            <a:endParaRPr lang="en-US" dirty="0"/>
          </a:p>
        </p:txBody>
      </p:sp>
      <p:sp>
        <p:nvSpPr>
          <p:cNvPr id="5" name="Content Placeholder 4"/>
          <p:cNvSpPr>
            <a:spLocks noGrp="1"/>
          </p:cNvSpPr>
          <p:nvPr>
            <p:ph sz="quarter" idx="2"/>
          </p:nvPr>
        </p:nvSpPr>
        <p:spPr/>
        <p:txBody>
          <a:bodyPr>
            <a:normAutofit/>
          </a:bodyPr>
          <a:lstStyle/>
          <a:p>
            <a:pPr>
              <a:buNone/>
            </a:pPr>
            <a:r>
              <a:rPr lang="en-US" dirty="0" smtClean="0"/>
              <a:t>1. Producing a flat or plane surface which may be in a horizontal, a vertical or an angular plane.</a:t>
            </a:r>
          </a:p>
          <a:p>
            <a:pPr>
              <a:buNone/>
            </a:pPr>
            <a:r>
              <a:rPr lang="en-US" dirty="0" smtClean="0"/>
              <a:t>2. Making slots, grooves and keyways</a:t>
            </a:r>
          </a:p>
          <a:p>
            <a:pPr>
              <a:buNone/>
            </a:pPr>
            <a:r>
              <a:rPr lang="en-US" dirty="0" smtClean="0"/>
              <a:t>3. Producing contour of concave/convex or a combination of these</a:t>
            </a:r>
            <a:endParaRPr lang="en-US" dirty="0"/>
          </a:p>
        </p:txBody>
      </p:sp>
      <p:sp>
        <p:nvSpPr>
          <p:cNvPr id="6" name="Content Placeholder 5"/>
          <p:cNvSpPr>
            <a:spLocks noGrp="1"/>
          </p:cNvSpPr>
          <p:nvPr>
            <p:ph sz="quarter" idx="4"/>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10000"/>
          </a:bodyPr>
          <a:lstStyle/>
          <a:p>
            <a:pPr>
              <a:buNone/>
            </a:pPr>
            <a:r>
              <a:rPr lang="en-US" dirty="0" smtClean="0"/>
              <a:t>     in the tool post is mounted on a reciprocating ram. The reciprocating motion of the ram is obtained by a </a:t>
            </a:r>
            <a:r>
              <a:rPr lang="en-US" dirty="0" err="1" smtClean="0"/>
              <a:t>quickreturn</a:t>
            </a:r>
            <a:r>
              <a:rPr lang="en-US" dirty="0" smtClean="0"/>
              <a:t> motion mechanism. As the ram reciprocates, the tool cuts the material during its forward stroke. During return, there is no cutting action and this stroke is called the idle stroke. The forward and return strokes constitute one operating cycle of the shaper.</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smtClean="0"/>
              <a:t>Construction: The main parts of the Shaper machine is Base, Body (Pillar, Frame, Column), Cross rail, Ram</a:t>
            </a:r>
          </a:p>
          <a:p>
            <a:r>
              <a:rPr lang="en-US" dirty="0" smtClean="0"/>
              <a:t>and tool head (Tool Post, Tool Slide, Clamper Box Block).</a:t>
            </a:r>
            <a:endParaRPr lang="en-US" dirty="0"/>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dirty="0"/>
          </a:p>
        </p:txBody>
      </p:sp>
      <p:pic>
        <p:nvPicPr>
          <p:cNvPr id="3074" name="Picture 2"/>
          <p:cNvPicPr>
            <a:picLocks noGrp="1" noChangeAspect="1" noChangeArrowheads="1"/>
          </p:cNvPicPr>
          <p:nvPr>
            <p:ph sz="quarter" idx="4"/>
          </p:nvPr>
        </p:nvPicPr>
        <p:blipFill>
          <a:blip r:embed="rId2" cstate="print"/>
          <a:srcRect/>
          <a:stretch>
            <a:fillRect/>
          </a:stretch>
        </p:blipFill>
        <p:spPr bwMode="auto">
          <a:xfrm>
            <a:off x="4645025" y="1828800"/>
            <a:ext cx="4041775" cy="4572000"/>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sp>
        <p:nvSpPr>
          <p:cNvPr id="5" name="Content Placeholder 4"/>
          <p:cNvSpPr>
            <a:spLocks noGrp="1"/>
          </p:cNvSpPr>
          <p:nvPr>
            <p:ph sz="quarter" idx="2"/>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b="1" dirty="0" smtClean="0"/>
              <a:t>Base: The base is a heavy cast iron casting which is fixed to the shop floor. It supports the body frame and </a:t>
            </a:r>
            <a:r>
              <a:rPr lang="en-US" b="1" dirty="0" err="1" smtClean="0"/>
              <a:t>the</a:t>
            </a:r>
            <a:r>
              <a:rPr lang="en-US" dirty="0" err="1" smtClean="0"/>
              <a:t>entire</a:t>
            </a:r>
            <a:r>
              <a:rPr lang="en-US" dirty="0" smtClean="0"/>
              <a:t> load of the machine. The base absorbs and withstands vibrations and other forces which are likely to be induced during the shaping operations.</a:t>
            </a:r>
          </a:p>
          <a:p>
            <a:r>
              <a:rPr lang="en-US" b="1" dirty="0" smtClean="0"/>
              <a:t>Body (Pillar, Frame, Column): It is mounted on the base and houses the drive mechanism compressing the </a:t>
            </a:r>
            <a:r>
              <a:rPr lang="en-US" dirty="0" smtClean="0"/>
              <a:t>main drives, the gear box and the quick return mechanism for the ram movement. The top of the body provides guide ways for the ram and its front provides the guide ways for the cross rail.</a:t>
            </a:r>
          </a:p>
          <a:p>
            <a:r>
              <a:rPr lang="en-US" b="1" dirty="0" smtClean="0"/>
              <a:t>Cross rail: The cross rail is mounted on the front of the body frame and can be moved up and down. The </a:t>
            </a:r>
            <a:r>
              <a:rPr lang="en-US" dirty="0" smtClean="0"/>
              <a:t>vertical movement of the cross rail permits jobs of different heights to be accommodated below the tool. Sliding along the cross rail is a saddle which carries the work table.</a:t>
            </a:r>
          </a:p>
          <a:p>
            <a:r>
              <a:rPr lang="en-US" b="1" dirty="0" smtClean="0"/>
              <a:t>Ram and tool head: The ram is driven back and forth in its slides by the slotted link mechanism. The </a:t>
            </a:r>
            <a:r>
              <a:rPr lang="en-US" b="1" dirty="0" err="1" smtClean="0"/>
              <a:t>back</a:t>
            </a:r>
            <a:r>
              <a:rPr lang="en-US" dirty="0" err="1" smtClean="0"/>
              <a:t>and</a:t>
            </a:r>
            <a:r>
              <a:rPr lang="en-US" dirty="0" smtClean="0"/>
              <a:t> forth movement of ram is called stroke and it can be adjusted according to the length of the </a:t>
            </a:r>
            <a:r>
              <a:rPr lang="en-US" dirty="0" err="1" smtClean="0"/>
              <a:t>workpiece</a:t>
            </a:r>
            <a:r>
              <a:rPr lang="en-US" dirty="0" smtClean="0"/>
              <a:t> to be-machined.</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LATHE MACHINE</a:t>
            </a:r>
            <a:endParaRPr lang="en-US" dirty="0"/>
          </a:p>
        </p:txBody>
      </p:sp>
      <p:sp>
        <p:nvSpPr>
          <p:cNvPr id="3" name="Content Placeholder 2"/>
          <p:cNvSpPr>
            <a:spLocks noGrp="1"/>
          </p:cNvSpPr>
          <p:nvPr>
            <p:ph idx="1"/>
          </p:nvPr>
        </p:nvSpPr>
        <p:spPr/>
        <p:txBody>
          <a:bodyPr/>
          <a:lstStyle/>
          <a:p>
            <a:r>
              <a:rPr lang="en-US" b="1" dirty="0" smtClean="0"/>
              <a:t>Working Principle: The lathe is a machine tool which holds the </a:t>
            </a:r>
            <a:r>
              <a:rPr lang="en-US" b="1" dirty="0" err="1" smtClean="0"/>
              <a:t>workpiece</a:t>
            </a:r>
            <a:r>
              <a:rPr lang="en-US" b="1" dirty="0" smtClean="0"/>
              <a:t> between two rigid and strong </a:t>
            </a:r>
            <a:r>
              <a:rPr lang="en-US" dirty="0" smtClean="0"/>
              <a:t>supports called centers or in a chuck or face plate which revolves. The cutting tool is rigidly held and supported in a tool post which is fed against the revolving work. The normal cutting operations are performed with the cutting tool fed either parallel or at right angles to the axis of the work.</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381000" y="1981200"/>
            <a:ext cx="8762999" cy="4571999"/>
          </a:xfrm>
          <a:prstGeom prst="rect">
            <a:avLst/>
          </a:prstGeom>
          <a:noFill/>
          <a:ln w="9525">
            <a:noFill/>
            <a:miter lim="800000"/>
            <a:headEnd/>
            <a:tailEnd/>
          </a:ln>
          <a:effec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075688"/>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3600" dirty="0" smtClean="0"/>
              <a:t>Construction: The main parts of the lathe are the bed, headstock, quick changing gear box, carriage and tailstock.</a:t>
            </a:r>
            <a:r>
              <a:rPr lang="en-US" dirty="0" smtClean="0"/>
              <a:t/>
            </a:r>
            <a:br>
              <a:rPr lang="en-US" dirty="0" smtClean="0"/>
            </a:b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57200" y="1981200"/>
            <a:ext cx="8229600" cy="4267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Basic functions of machine tools</a:t>
            </a:r>
            <a:br>
              <a:rPr lang="en-US" b="1" dirty="0" smtClean="0"/>
            </a:b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Machine </a:t>
            </a:r>
            <a:r>
              <a:rPr lang="en-US" dirty="0"/>
              <a:t>tools basically produce geometrical surfaces like flat, cylindrical or any contour on the </a:t>
            </a:r>
            <a:r>
              <a:rPr lang="en-US" dirty="0" err="1" smtClean="0"/>
              <a:t>preformedblanks</a:t>
            </a:r>
            <a:r>
              <a:rPr lang="en-US" dirty="0" smtClean="0"/>
              <a:t> </a:t>
            </a:r>
            <a:r>
              <a:rPr lang="en-US" dirty="0"/>
              <a:t>by machining work with the help of cutting tools.</a:t>
            </a:r>
          </a:p>
          <a:p>
            <a:pPr>
              <a:buNone/>
            </a:pPr>
            <a:r>
              <a:rPr lang="en-US" i="1" dirty="0"/>
              <a:t>The physical functions of a machine tool in machining are:</a:t>
            </a:r>
          </a:p>
          <a:p>
            <a:pPr>
              <a:buFont typeface="Wingdings" pitchFamily="2" charset="2"/>
              <a:buChar char="v"/>
            </a:pPr>
            <a:r>
              <a:rPr lang="en-US" dirty="0" smtClean="0"/>
              <a:t> </a:t>
            </a:r>
            <a:r>
              <a:rPr lang="en-US" dirty="0"/>
              <a:t>Firmly holding the blank and the tool.</a:t>
            </a:r>
          </a:p>
          <a:p>
            <a:pPr>
              <a:buFont typeface="Wingdings" pitchFamily="2" charset="2"/>
              <a:buChar char="v"/>
            </a:pPr>
            <a:r>
              <a:rPr lang="en-US" dirty="0" smtClean="0"/>
              <a:t>Transmit </a:t>
            </a:r>
            <a:r>
              <a:rPr lang="en-US" dirty="0"/>
              <a:t>motions to the tool and the blank.</a:t>
            </a:r>
          </a:p>
          <a:p>
            <a:pPr>
              <a:buFont typeface="Wingdings" pitchFamily="2" charset="2"/>
              <a:buChar char="v"/>
            </a:pPr>
            <a:r>
              <a:rPr lang="en-US" dirty="0" smtClean="0"/>
              <a:t> </a:t>
            </a:r>
            <a:r>
              <a:rPr lang="en-US" dirty="0"/>
              <a:t>Provide power to the tool-work pair for the machining action.</a:t>
            </a:r>
          </a:p>
          <a:p>
            <a:pPr>
              <a:buFont typeface="Wingdings" pitchFamily="2" charset="2"/>
              <a:buChar char="v"/>
            </a:pPr>
            <a:r>
              <a:rPr lang="en-US" dirty="0" smtClean="0"/>
              <a:t> </a:t>
            </a:r>
            <a:r>
              <a:rPr lang="en-US" dirty="0"/>
              <a:t>Control of the machining parameters, i.e., speed, feed and depth of cut.</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buNone/>
            </a:pPr>
            <a:r>
              <a:rPr lang="en-US" dirty="0" smtClean="0"/>
              <a:t>2. </a:t>
            </a:r>
            <a:r>
              <a:rPr lang="en-US" b="1" dirty="0" smtClean="0"/>
              <a:t>Legs: The legs carry the entire load of machine and are firmly secured to floor by foundation bolts.</a:t>
            </a:r>
          </a:p>
          <a:p>
            <a:pPr>
              <a:buNone/>
            </a:pPr>
            <a:r>
              <a:rPr lang="en-US" dirty="0" smtClean="0"/>
              <a:t>3. </a:t>
            </a:r>
            <a:r>
              <a:rPr lang="en-US" b="1" dirty="0" smtClean="0"/>
              <a:t>Headstock: The headstock is clamped on the left hand side of the bed and it serves as housing for the </a:t>
            </a:r>
            <a:r>
              <a:rPr lang="en-US" dirty="0" smtClean="0"/>
              <a:t>driving pulleys, back gears, headstock spindle, live centre and the feed reverse gear. The headstock spindle is a hollow cylindrical shaft that provides a drive from the motor to work holding devices.</a:t>
            </a:r>
          </a:p>
          <a:p>
            <a:pPr>
              <a:buNone/>
            </a:pPr>
            <a:r>
              <a:rPr lang="en-US" dirty="0" smtClean="0"/>
              <a:t>4. </a:t>
            </a:r>
            <a:r>
              <a:rPr lang="en-US" b="1" dirty="0" smtClean="0"/>
              <a:t>Gear Box: The quick-change gear-box is placed below the headstock and contains a number of different </a:t>
            </a:r>
            <a:r>
              <a:rPr lang="en-US" dirty="0" smtClean="0"/>
              <a:t>sized gears.</a:t>
            </a:r>
          </a:p>
          <a:p>
            <a:r>
              <a:rPr lang="en-US" dirty="0" smtClean="0"/>
              <a:t>5. </a:t>
            </a:r>
            <a:r>
              <a:rPr lang="en-US" b="1" dirty="0" smtClean="0"/>
              <a:t>Carriage: The carriage is located between the headstock and tailstock and serves the purpose of </a:t>
            </a:r>
            <a:r>
              <a:rPr lang="en-US" dirty="0" smtClean="0"/>
              <a:t>supporting, guiding and feeding the tool against the job during operation. The main parts of carriage </a:t>
            </a:r>
            <a:r>
              <a:rPr lang="en-US" dirty="0" err="1" smtClean="0"/>
              <a:t>are:a</a:t>
            </a:r>
            <a:r>
              <a:rPr lang="en-US" dirty="0" smtClean="0"/>
              <a:t>). </a:t>
            </a:r>
            <a:r>
              <a:rPr lang="en-US" b="1" dirty="0" smtClean="0"/>
              <a:t>The saddle is an H-shaped casting mounted on the top of lathe ways. It provides support to cross-</a:t>
            </a:r>
            <a:r>
              <a:rPr lang="en-US" b="1" dirty="0" err="1" smtClean="0"/>
              <a:t>slide,</a:t>
            </a:r>
            <a:r>
              <a:rPr lang="en-US" dirty="0" err="1" smtClean="0"/>
              <a:t>compound</a:t>
            </a:r>
            <a:r>
              <a:rPr lang="en-US" dirty="0" smtClean="0"/>
              <a:t> rest and tool post.</a:t>
            </a:r>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b). </a:t>
            </a:r>
            <a:r>
              <a:rPr lang="en-US" b="1" dirty="0" smtClean="0"/>
              <a:t>The cross slide is mounted on the top of saddle, and it provides a mounted or automatic cross movement </a:t>
            </a:r>
            <a:r>
              <a:rPr lang="en-US" dirty="0" smtClean="0"/>
              <a:t>for the cutting tool.</a:t>
            </a:r>
          </a:p>
          <a:p>
            <a:r>
              <a:rPr lang="en-US" dirty="0" smtClean="0"/>
              <a:t>c). </a:t>
            </a:r>
            <a:r>
              <a:rPr lang="en-US" b="1" dirty="0" smtClean="0"/>
              <a:t>The compound rest is fitted on the top of cross slide and is used to support the tool post and the cutting </a:t>
            </a:r>
            <a:r>
              <a:rPr lang="en-US" dirty="0" smtClean="0"/>
              <a:t>tool.</a:t>
            </a:r>
          </a:p>
          <a:p>
            <a:r>
              <a:rPr lang="en-US" dirty="0" smtClean="0"/>
              <a:t>d). </a:t>
            </a:r>
            <a:r>
              <a:rPr lang="en-US" b="1" dirty="0" smtClean="0"/>
              <a:t>The tool post is mounted on the compound rest, and it rigidly clamps the cutting tool or tool holder at the </a:t>
            </a:r>
            <a:r>
              <a:rPr lang="en-US" dirty="0" smtClean="0"/>
              <a:t>proper height relative to the work centre line.</a:t>
            </a:r>
          </a:p>
          <a:p>
            <a:r>
              <a:rPr lang="en-US" dirty="0" smtClean="0"/>
              <a:t>e). </a:t>
            </a:r>
            <a:r>
              <a:rPr lang="en-US" b="1" dirty="0" smtClean="0"/>
              <a:t>The apron is fastened to the saddle and it houses the gears, clutches and levers required to move the </a:t>
            </a:r>
            <a:r>
              <a:rPr lang="en-US" dirty="0" smtClean="0"/>
              <a:t>carriage or cross slide. The engagement of split nut lever and the automatic feed lever at the same time is prevented she carriage along the lathe bed.</a:t>
            </a:r>
          </a:p>
          <a:p>
            <a:r>
              <a:rPr lang="en-US" dirty="0" smtClean="0"/>
              <a:t>6. </a:t>
            </a:r>
            <a:r>
              <a:rPr lang="en-US" b="1" dirty="0" smtClean="0"/>
              <a:t>Tailstock: The tailstock is a movable casting located opposite the headstock on the ways of the bed. The </a:t>
            </a:r>
            <a:r>
              <a:rPr lang="en-US" dirty="0" smtClean="0"/>
              <a:t>tailstock can slide along the bed to accommodate different lengths of </a:t>
            </a:r>
            <a:r>
              <a:rPr lang="en-US" dirty="0" err="1" smtClean="0"/>
              <a:t>workpiece</a:t>
            </a:r>
            <a:r>
              <a:rPr lang="en-US" dirty="0" smtClean="0"/>
              <a:t> between the centers. A tailstock clamp is provided to lock the tailstock at any desired position. The tailstock spindle has an internal taper to hold the dead centre and the tapered shank tools such as reamers and drills.</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p:txBody>
          <a:bodyPr>
            <a:normAutofit fontScale="92500" lnSpcReduction="10000"/>
          </a:bodyPr>
          <a:lstStyle/>
          <a:p>
            <a:r>
              <a:rPr lang="en-US" b="1" dirty="0" smtClean="0"/>
              <a:t>LATHE OPERATIONS</a:t>
            </a:r>
          </a:p>
          <a:p>
            <a:r>
              <a:rPr lang="en-US" dirty="0" smtClean="0"/>
              <a:t>The engine lathe is an accurate and versatile machine on which many operations can be performed. These</a:t>
            </a:r>
          </a:p>
          <a:p>
            <a:r>
              <a:rPr lang="en-US" dirty="0" smtClean="0"/>
              <a:t>operations are:</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1. Plain Turning and Step Turning</a:t>
            </a:r>
          </a:p>
          <a:p>
            <a:r>
              <a:rPr lang="en-US" dirty="0" smtClean="0"/>
              <a:t>2. Facing</a:t>
            </a:r>
          </a:p>
          <a:p>
            <a:r>
              <a:rPr lang="en-US" dirty="0" smtClean="0"/>
              <a:t>3. Parting</a:t>
            </a:r>
          </a:p>
          <a:p>
            <a:r>
              <a:rPr lang="en-US" dirty="0" smtClean="0"/>
              <a:t>4. Drilling</a:t>
            </a:r>
          </a:p>
          <a:p>
            <a:r>
              <a:rPr lang="en-US" dirty="0" smtClean="0"/>
              <a:t>5. Reaming</a:t>
            </a:r>
          </a:p>
          <a:p>
            <a:r>
              <a:rPr lang="en-US" dirty="0" smtClean="0"/>
              <a:t>6. Boring</a:t>
            </a:r>
          </a:p>
          <a:p>
            <a:r>
              <a:rPr lang="en-US" dirty="0" smtClean="0"/>
              <a:t>7. Knurling</a:t>
            </a:r>
          </a:p>
          <a:p>
            <a:r>
              <a:rPr lang="en-US" dirty="0" smtClean="0"/>
              <a:t>8. Grooving</a:t>
            </a:r>
          </a:p>
          <a:p>
            <a:r>
              <a:rPr lang="en-US" dirty="0" smtClean="0"/>
              <a:t>9. Threading</a:t>
            </a:r>
          </a:p>
          <a:p>
            <a:r>
              <a:rPr lang="en-US" dirty="0" smtClean="0"/>
              <a:t>10. Forming</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1. </a:t>
            </a:r>
            <a:r>
              <a:rPr lang="en-US" b="1" dirty="0" smtClean="0"/>
              <a:t>Plain Turning: Plain turning is the operation of removing excess amount of material from the surface of a </a:t>
            </a:r>
            <a:r>
              <a:rPr lang="en-US" dirty="0" smtClean="0"/>
              <a:t>cylindrical job.</a:t>
            </a:r>
            <a:endParaRPr lang="en-US"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648200" y="1981200"/>
            <a:ext cx="4038600" cy="4038599"/>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b="1" dirty="0" smtClean="0"/>
              <a:t>Taper Turning: The taper turning is an operation of producing a conical surface by gradual reduction in the</a:t>
            </a:r>
          </a:p>
          <a:p>
            <a:r>
              <a:rPr lang="en-US" dirty="0" smtClean="0"/>
              <a:t>diameter of a cylindrical </a:t>
            </a:r>
            <a:r>
              <a:rPr lang="en-US" dirty="0" err="1" smtClean="0"/>
              <a:t>workpiece</a:t>
            </a:r>
            <a:r>
              <a:rPr lang="en-US" dirty="0" smtClean="0"/>
              <a:t>.</a:t>
            </a:r>
            <a:endParaRPr 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5505450" y="2209800"/>
            <a:ext cx="3105150" cy="3809999"/>
          </a:xfrm>
          <a:prstGeom prst="rect">
            <a:avLst/>
          </a:prstGeom>
          <a:noFill/>
          <a:ln w="9525">
            <a:noFill/>
            <a:miter lim="800000"/>
            <a:headEnd/>
            <a:tailEnd/>
          </a:ln>
          <a:effec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1. </a:t>
            </a:r>
            <a:r>
              <a:rPr lang="en-US" b="1" dirty="0" smtClean="0"/>
              <a:t>Step Turning: Step turning produces various steps of different diameters. Forming:</a:t>
            </a:r>
            <a:endParaRPr lang="en-US"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5067300" y="2209800"/>
            <a:ext cx="3200400" cy="3886200"/>
          </a:xfrm>
          <a:prstGeom prst="rect">
            <a:avLst/>
          </a:prstGeom>
          <a:noFill/>
          <a:ln w="9525">
            <a:noFill/>
            <a:miter lim="800000"/>
            <a:headEnd/>
            <a:tailEnd/>
          </a:ln>
          <a:effec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b="1" dirty="0" smtClean="0"/>
              <a:t>Forming: The forming is an operation that produces a convex, concave or any irregular profile on the </a:t>
            </a:r>
            <a:r>
              <a:rPr lang="en-US" dirty="0" err="1" smtClean="0"/>
              <a:t>workpiece</a:t>
            </a:r>
            <a:r>
              <a:rPr lang="en-US" dirty="0" smtClean="0"/>
              <a:t>.</a:t>
            </a:r>
            <a:endParaRPr lang="en-US" dirty="0"/>
          </a:p>
        </p:txBody>
      </p:sp>
      <p:pic>
        <p:nvPicPr>
          <p:cNvPr id="9218" name="Picture 2"/>
          <p:cNvPicPr>
            <a:picLocks noGrp="1" noChangeAspect="1" noChangeArrowheads="1"/>
          </p:cNvPicPr>
          <p:nvPr>
            <p:ph sz="half" idx="2"/>
          </p:nvPr>
        </p:nvPicPr>
        <p:blipFill>
          <a:blip r:embed="rId2" cstate="print"/>
          <a:srcRect/>
          <a:stretch>
            <a:fillRect/>
          </a:stretch>
        </p:blipFill>
        <p:spPr bwMode="auto">
          <a:xfrm>
            <a:off x="4724400" y="2209800"/>
            <a:ext cx="4267200" cy="3962399"/>
          </a:xfrm>
          <a:prstGeom prst="rect">
            <a:avLst/>
          </a:prstGeom>
          <a:noFill/>
          <a:ln w="9525">
            <a:noFill/>
            <a:miter lim="800000"/>
            <a:headEnd/>
            <a:tailEnd/>
          </a:ln>
          <a:effectLst/>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lnSpcReduction="10000"/>
          </a:bodyPr>
          <a:lstStyle/>
          <a:p>
            <a:r>
              <a:rPr lang="en-US" dirty="0" smtClean="0"/>
              <a:t>Filing and Polishing: The filing is the finishing operation that removes burrs, sharp corners and feed marks from the </a:t>
            </a:r>
            <a:r>
              <a:rPr lang="en-US" dirty="0" err="1" smtClean="0"/>
              <a:t>workpiece</a:t>
            </a:r>
            <a:r>
              <a:rPr lang="en-US" dirty="0" smtClean="0"/>
              <a:t> . After filing, the surface quality is the </a:t>
            </a:r>
            <a:r>
              <a:rPr lang="en-US" dirty="0" err="1" smtClean="0"/>
              <a:t>workpiece</a:t>
            </a:r>
            <a:r>
              <a:rPr lang="en-US" dirty="0" smtClean="0"/>
              <a:t> is improved by the polishing operation with the help of emery cloth of fine grades.</a:t>
            </a:r>
            <a:endParaRPr lang="en-US" dirty="0"/>
          </a:p>
        </p:txBody>
      </p:sp>
      <p:sp>
        <p:nvSpPr>
          <p:cNvPr id="4" name="Content Placeholder 3"/>
          <p:cNvSpPr>
            <a:spLocks noGrp="1"/>
          </p:cNvSpPr>
          <p:nvPr>
            <p:ph sz="half" idx="2"/>
          </p:nvPr>
        </p:nvSpPr>
        <p:spPr/>
        <p:txBody>
          <a:bodyPr>
            <a:normAutofit lnSpcReduction="10000"/>
          </a:bodyPr>
          <a:lstStyle/>
          <a:p>
            <a:r>
              <a:rPr lang="en-US" dirty="0" smtClean="0"/>
              <a:t>Chamfering: Chamfering removes the burrs and sharp edges, and thus makes the handling safe. Chamfering can be done by a form tool having angle equal to chamfer which is generally kept at 45°.</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Threading: Threading is the act of cutting of the required form of threads on the internal or external c </a:t>
            </a:r>
            <a:r>
              <a:rPr lang="en-US" dirty="0" err="1" smtClean="0"/>
              <a:t>ylindrical</a:t>
            </a:r>
            <a:r>
              <a:rPr lang="en-US" dirty="0" smtClean="0"/>
              <a:t> surfaces.</a:t>
            </a:r>
            <a:endParaRPr lang="en-US" dirty="0"/>
          </a:p>
        </p:txBody>
      </p:sp>
      <p:pic>
        <p:nvPicPr>
          <p:cNvPr id="10242" name="Picture 2"/>
          <p:cNvPicPr>
            <a:picLocks noGrp="1" noChangeAspect="1" noChangeArrowheads="1"/>
          </p:cNvPicPr>
          <p:nvPr>
            <p:ph sz="half" idx="2"/>
          </p:nvPr>
        </p:nvPicPr>
        <p:blipFill>
          <a:blip r:embed="rId2" cstate="print"/>
          <a:srcRect/>
          <a:stretch>
            <a:fillRect/>
          </a:stretch>
        </p:blipFill>
        <p:spPr bwMode="auto">
          <a:xfrm>
            <a:off x="4953000" y="2133600"/>
            <a:ext cx="3810000" cy="3810000"/>
          </a:xfrm>
          <a:prstGeom prst="rect">
            <a:avLst/>
          </a:prstGeom>
          <a:noFill/>
          <a:ln w="9525">
            <a:noFill/>
            <a:miter lim="800000"/>
            <a:headEnd/>
            <a:tailEnd/>
          </a:ln>
          <a:effectLst/>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b="1" dirty="0" smtClean="0"/>
              <a:t>Grooving: Grooving is the act of making grooves of reduced diameter in the </a:t>
            </a:r>
            <a:r>
              <a:rPr lang="en-US" b="1" dirty="0" err="1" smtClean="0"/>
              <a:t>workpiece</a:t>
            </a:r>
            <a:r>
              <a:rPr lang="en-US" b="1" dirty="0" smtClean="0"/>
              <a:t>.</a:t>
            </a:r>
            <a:endParaRPr lang="en-US" dirty="0"/>
          </a:p>
        </p:txBody>
      </p:sp>
      <p:pic>
        <p:nvPicPr>
          <p:cNvPr id="11266" name="Picture 2"/>
          <p:cNvPicPr>
            <a:picLocks noGrp="1" noChangeAspect="1" noChangeArrowheads="1"/>
          </p:cNvPicPr>
          <p:nvPr>
            <p:ph sz="half" idx="2"/>
          </p:nvPr>
        </p:nvPicPr>
        <p:blipFill>
          <a:blip r:embed="rId2" cstate="print"/>
          <a:srcRect/>
          <a:stretch>
            <a:fillRect/>
          </a:stretch>
        </p:blipFill>
        <p:spPr bwMode="auto">
          <a:xfrm>
            <a:off x="4648200" y="2286000"/>
            <a:ext cx="3810000" cy="38862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Classification of machine tools</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Number </a:t>
            </a:r>
            <a:r>
              <a:rPr lang="en-US" dirty="0"/>
              <a:t>of types of machine tools gradually increased till mid 20th century and after that started </a:t>
            </a:r>
            <a:r>
              <a:rPr lang="en-US" dirty="0" smtClean="0"/>
              <a:t>decreasing based </a:t>
            </a:r>
            <a:r>
              <a:rPr lang="en-US" dirty="0"/>
              <a:t>on group technology</a:t>
            </a:r>
            <a:r>
              <a:rPr lang="en-US" dirty="0" smtClean="0"/>
              <a:t>.</a:t>
            </a:r>
          </a:p>
          <a:p>
            <a:pPr>
              <a:buNone/>
            </a:pPr>
            <a:r>
              <a:rPr lang="en-US" dirty="0"/>
              <a:t>However, machine tools are broadly classified as follows:</a:t>
            </a:r>
          </a:p>
          <a:p>
            <a:pPr>
              <a:buNone/>
            </a:pPr>
            <a:r>
              <a:rPr lang="en-US" b="1" i="1" dirty="0"/>
              <a:t>According to direction of major axis:</a:t>
            </a:r>
          </a:p>
          <a:p>
            <a:pPr>
              <a:buFont typeface="Wingdings" pitchFamily="2" charset="2"/>
              <a:buChar char="v"/>
            </a:pPr>
            <a:r>
              <a:rPr lang="en-US" dirty="0" smtClean="0"/>
              <a:t> </a:t>
            </a:r>
            <a:r>
              <a:rPr lang="en-US" dirty="0"/>
              <a:t>Horizontal - center lathe, horizontal boring machine etc.</a:t>
            </a:r>
          </a:p>
          <a:p>
            <a:pPr>
              <a:buFont typeface="Wingdings" pitchFamily="2" charset="2"/>
              <a:buChar char="v"/>
            </a:pPr>
            <a:r>
              <a:rPr lang="en-US" dirty="0" smtClean="0"/>
              <a:t>Vertical </a:t>
            </a:r>
            <a:r>
              <a:rPr lang="en-US" dirty="0"/>
              <a:t>- vertical lathe, vertical axis milling machine etc.</a:t>
            </a:r>
          </a:p>
          <a:p>
            <a:pPr>
              <a:buFont typeface="Wingdings" pitchFamily="2" charset="2"/>
              <a:buChar char="v"/>
            </a:pPr>
            <a:r>
              <a:rPr lang="en-US" dirty="0" smtClean="0"/>
              <a:t> </a:t>
            </a:r>
            <a:r>
              <a:rPr lang="en-US" dirty="0"/>
              <a:t>Inclined - special (e.g. for transfer machines).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lnSpcReduction="10000"/>
          </a:bodyPr>
          <a:lstStyle/>
          <a:p>
            <a:r>
              <a:rPr lang="en-US" b="1" dirty="0" smtClean="0"/>
              <a:t>Knurling: The knurling is a process of embossing (impressing) a diamond-shaped or straight-line pattern into </a:t>
            </a:r>
            <a:r>
              <a:rPr lang="en-US" dirty="0" smtClean="0"/>
              <a:t>the surface of </a:t>
            </a:r>
            <a:r>
              <a:rPr lang="en-US" dirty="0" err="1" smtClean="0"/>
              <a:t>workpiece</a:t>
            </a:r>
            <a:r>
              <a:rPr lang="en-US" dirty="0" smtClean="0"/>
              <a:t>. Knurling is essentially a roughening of the surface and is done to provide a better gripping surface.</a:t>
            </a:r>
          </a:p>
          <a:p>
            <a:pPr>
              <a:buNone/>
            </a:pPr>
            <a:endParaRPr lang="en-US"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5176837" y="2133600"/>
            <a:ext cx="3509963" cy="4114800"/>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b="1" dirty="0" smtClean="0"/>
              <a:t>Boring: The boring operation is the process of enlarging a hole already produced by drilling.</a:t>
            </a:r>
            <a:endParaRPr lang="en-US" dirty="0"/>
          </a:p>
        </p:txBody>
      </p:sp>
      <p:pic>
        <p:nvPicPr>
          <p:cNvPr id="13314" name="Picture 2"/>
          <p:cNvPicPr>
            <a:picLocks noGrp="1" noChangeAspect="1" noChangeArrowheads="1"/>
          </p:cNvPicPr>
          <p:nvPr>
            <p:ph sz="half" idx="2"/>
          </p:nvPr>
        </p:nvPicPr>
        <p:blipFill>
          <a:blip r:embed="rId2" cstate="print"/>
          <a:srcRect/>
          <a:stretch>
            <a:fillRect/>
          </a:stretch>
        </p:blipFill>
        <p:spPr bwMode="auto">
          <a:xfrm>
            <a:off x="4648200" y="2057400"/>
            <a:ext cx="8077200" cy="4038600"/>
          </a:xfrm>
          <a:prstGeom prst="rect">
            <a:avLst/>
          </a:prstGeom>
          <a:noFill/>
          <a:ln w="9525">
            <a:noFill/>
            <a:miter lim="800000"/>
            <a:headEnd/>
            <a:tailEnd/>
          </a:ln>
          <a:effec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Reaming: The holes that are produced by drilling are rarely straight and cylindrical in form. The reaming operation finishes and sizes the hole already drilled into the </a:t>
            </a:r>
            <a:r>
              <a:rPr lang="en-US" dirty="0" err="1" smtClean="0"/>
              <a:t>workpiece</a:t>
            </a:r>
            <a:r>
              <a:rPr lang="en-US" dirty="0" smtClean="0"/>
              <a:t>.</a:t>
            </a:r>
            <a:endParaRPr lang="en-US" dirty="0"/>
          </a:p>
        </p:txBody>
      </p:sp>
      <p:pic>
        <p:nvPicPr>
          <p:cNvPr id="14338" name="Picture 2"/>
          <p:cNvPicPr>
            <a:picLocks noGrp="1" noChangeAspect="1" noChangeArrowheads="1"/>
          </p:cNvPicPr>
          <p:nvPr>
            <p:ph sz="half" idx="2"/>
          </p:nvPr>
        </p:nvPicPr>
        <p:blipFill>
          <a:blip r:embed="rId2" cstate="print"/>
          <a:srcRect/>
          <a:stretch>
            <a:fillRect/>
          </a:stretch>
        </p:blipFill>
        <p:spPr bwMode="auto">
          <a:xfrm>
            <a:off x="5505450" y="2133600"/>
            <a:ext cx="3181350" cy="3962400"/>
          </a:xfrm>
          <a:prstGeom prst="rect">
            <a:avLst/>
          </a:prstGeom>
          <a:noFill/>
          <a:ln w="9525">
            <a:noFill/>
            <a:miter lim="800000"/>
            <a:headEnd/>
            <a:tailEnd/>
          </a:ln>
          <a:effectLst/>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 </a:t>
            </a:r>
            <a:r>
              <a:rPr lang="en-US" b="1" dirty="0" smtClean="0"/>
              <a:t>Drilling: Drilling is the operation of producing a cylindrical hole in the </a:t>
            </a:r>
            <a:r>
              <a:rPr lang="en-US" b="1" dirty="0" err="1" smtClean="0"/>
              <a:t>workpiece</a:t>
            </a:r>
            <a:r>
              <a:rPr lang="en-US" b="1" dirty="0" smtClean="0"/>
              <a:t>.</a:t>
            </a:r>
            <a:endParaRPr lang="en-US" dirty="0"/>
          </a:p>
        </p:txBody>
      </p:sp>
      <p:pic>
        <p:nvPicPr>
          <p:cNvPr id="15362" name="Picture 2"/>
          <p:cNvPicPr>
            <a:picLocks noGrp="1" noChangeAspect="1" noChangeArrowheads="1"/>
          </p:cNvPicPr>
          <p:nvPr>
            <p:ph sz="half" idx="2"/>
          </p:nvPr>
        </p:nvPicPr>
        <p:blipFill>
          <a:blip r:embed="rId2" cstate="print"/>
          <a:srcRect/>
          <a:stretch>
            <a:fillRect/>
          </a:stretch>
        </p:blipFill>
        <p:spPr bwMode="auto">
          <a:xfrm>
            <a:off x="5248274" y="2133600"/>
            <a:ext cx="3514725" cy="4191000"/>
          </a:xfrm>
          <a:prstGeom prst="rect">
            <a:avLst/>
          </a:prstGeom>
          <a:noFill/>
          <a:ln w="9525">
            <a:noFill/>
            <a:miter lim="800000"/>
            <a:headEnd/>
            <a:tailEnd/>
          </a:ln>
          <a:effec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Parting: The parting or cutting off is the operation of cutting away a desired length of the </a:t>
            </a:r>
            <a:r>
              <a:rPr lang="en-US" dirty="0" err="1" smtClean="0"/>
              <a:t>workpiece</a:t>
            </a:r>
            <a:r>
              <a:rPr lang="en-US" dirty="0" smtClean="0"/>
              <a:t>, </a:t>
            </a:r>
            <a:r>
              <a:rPr lang="en-US" i="1" dirty="0" smtClean="0"/>
              <a:t>i.e.,          </a:t>
            </a:r>
            <a:r>
              <a:rPr lang="en-US" dirty="0" smtClean="0"/>
              <a:t>dividing the </a:t>
            </a:r>
            <a:r>
              <a:rPr lang="en-US" dirty="0" err="1" smtClean="0"/>
              <a:t>workpiece</a:t>
            </a:r>
            <a:r>
              <a:rPr lang="en-US" dirty="0" smtClean="0"/>
              <a:t> in two or more parts.</a:t>
            </a:r>
            <a:endParaRPr lang="en-US" dirty="0"/>
          </a:p>
        </p:txBody>
      </p:sp>
      <p:pic>
        <p:nvPicPr>
          <p:cNvPr id="16386" name="Picture 2"/>
          <p:cNvPicPr>
            <a:picLocks noGrp="1" noChangeAspect="1" noChangeArrowheads="1"/>
          </p:cNvPicPr>
          <p:nvPr>
            <p:ph sz="half" idx="2"/>
          </p:nvPr>
        </p:nvPicPr>
        <p:blipFill>
          <a:blip r:embed="rId2" cstate="print"/>
          <a:srcRect/>
          <a:stretch>
            <a:fillRect/>
          </a:stretch>
        </p:blipFill>
        <p:spPr bwMode="auto">
          <a:xfrm>
            <a:off x="4648200" y="2362200"/>
            <a:ext cx="4038600" cy="3428999"/>
          </a:xfrm>
          <a:prstGeom prst="rect">
            <a:avLst/>
          </a:prstGeom>
          <a:noFill/>
          <a:ln w="9525">
            <a:noFill/>
            <a:miter lim="800000"/>
            <a:headEnd/>
            <a:tailEnd/>
          </a:ln>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Facing: The facing is a machining operation by which the end surface of the work piece is made flat by removing metal from it.</a:t>
            </a:r>
            <a:endParaRPr lang="en-US" dirty="0"/>
          </a:p>
        </p:txBody>
      </p:sp>
      <p:pic>
        <p:nvPicPr>
          <p:cNvPr id="17410" name="Picture 2"/>
          <p:cNvPicPr>
            <a:picLocks noGrp="1" noChangeAspect="1" noChangeArrowheads="1"/>
          </p:cNvPicPr>
          <p:nvPr>
            <p:ph sz="half" idx="2"/>
          </p:nvPr>
        </p:nvPicPr>
        <p:blipFill>
          <a:blip r:embed="rId2" cstate="print"/>
          <a:srcRect/>
          <a:stretch>
            <a:fillRect/>
          </a:stretch>
        </p:blipFill>
        <p:spPr bwMode="auto">
          <a:xfrm>
            <a:off x="5353050" y="2286000"/>
            <a:ext cx="3486150" cy="3809999"/>
          </a:xfrm>
          <a:prstGeom prst="rect">
            <a:avLst/>
          </a:prstGeom>
          <a:noFill/>
          <a:ln w="9525">
            <a:noFill/>
            <a:miter lim="800000"/>
            <a:headEnd/>
            <a:tailEnd/>
          </a:ln>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70000" lnSpcReduction="20000"/>
          </a:bodyPr>
          <a:lstStyle/>
          <a:p>
            <a:r>
              <a:rPr lang="en-US" b="1" dirty="0" smtClean="0"/>
              <a:t>SLOTTING MACHINE</a:t>
            </a:r>
          </a:p>
          <a:p>
            <a:r>
              <a:rPr lang="en-US" b="1" dirty="0" smtClean="0"/>
              <a:t>Introduction: The slotting machine is a reciprocating machine tool in which, the ram holding the tool </a:t>
            </a:r>
            <a:r>
              <a:rPr lang="en-US" dirty="0" smtClean="0"/>
              <a:t>reciprocates in a vertical axis and the cutting action of the tool is only during the downward stroke.</a:t>
            </a:r>
          </a:p>
          <a:p>
            <a:pPr>
              <a:buNone/>
            </a:pPr>
            <a:r>
              <a:rPr lang="en-US" b="1" dirty="0" smtClean="0"/>
              <a:t>Construction: The </a:t>
            </a:r>
            <a:r>
              <a:rPr lang="en-US" b="1" dirty="0" err="1" smtClean="0"/>
              <a:t>slotter</a:t>
            </a:r>
            <a:r>
              <a:rPr lang="en-US" b="1" dirty="0" smtClean="0"/>
              <a:t> can be considered as a vertical shaper and its main parts are:</a:t>
            </a:r>
          </a:p>
          <a:p>
            <a:r>
              <a:rPr lang="en-US" dirty="0" smtClean="0"/>
              <a:t>1. Base, column and table</a:t>
            </a:r>
          </a:p>
          <a:p>
            <a:r>
              <a:rPr lang="en-US" dirty="0" smtClean="0"/>
              <a:t>2. Ram and tool head assembly</a:t>
            </a:r>
          </a:p>
          <a:p>
            <a:r>
              <a:rPr lang="en-US" dirty="0" smtClean="0"/>
              <a:t>3. Saddle and cross slide</a:t>
            </a:r>
          </a:p>
          <a:p>
            <a:r>
              <a:rPr lang="en-US" dirty="0" smtClean="0"/>
              <a:t>4 . Ram drive mechanism and feed mechanism.</a:t>
            </a:r>
            <a:endParaRPr lang="en-US" dirty="0"/>
          </a:p>
        </p:txBody>
      </p:sp>
      <p:pic>
        <p:nvPicPr>
          <p:cNvPr id="18434" name="Picture 2"/>
          <p:cNvPicPr>
            <a:picLocks noGrp="1" noChangeAspect="1" noChangeArrowheads="1"/>
          </p:cNvPicPr>
          <p:nvPr>
            <p:ph sz="half" idx="2"/>
          </p:nvPr>
        </p:nvPicPr>
        <p:blipFill>
          <a:blip r:embed="rId2" cstate="print"/>
          <a:srcRect/>
          <a:stretch>
            <a:fillRect/>
          </a:stretch>
        </p:blipFill>
        <p:spPr bwMode="auto">
          <a:xfrm>
            <a:off x="4648200" y="1905000"/>
            <a:ext cx="4038600" cy="4267200"/>
          </a:xfrm>
          <a:prstGeom prst="rect">
            <a:avLst/>
          </a:prstGeom>
          <a:noFill/>
          <a:ln w="9525">
            <a:noFill/>
            <a:miter lim="800000"/>
            <a:headEnd/>
            <a:tailEnd/>
          </a:ln>
          <a:effec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62500" lnSpcReduction="20000"/>
          </a:bodyPr>
          <a:lstStyle/>
          <a:p>
            <a:r>
              <a:rPr lang="en-US" dirty="0" smtClean="0"/>
              <a:t>The base of the slotting machine is rigidly built to take up all the cutting forces. The front face of the vertical column has guide ways for Tool the reciprocating ram. The ram supports the tool head to which the tool is attached. The </a:t>
            </a:r>
            <a:r>
              <a:rPr lang="en-US" dirty="0" err="1" smtClean="0"/>
              <a:t>workpiece</a:t>
            </a:r>
            <a:r>
              <a:rPr lang="en-US" dirty="0" smtClean="0"/>
              <a:t> is mounted on the table which can be given longitudinal, cross and rotary </a:t>
            </a:r>
            <a:r>
              <a:rPr lang="en-US" dirty="0" err="1" smtClean="0"/>
              <a:t>feedmotion</a:t>
            </a:r>
            <a:r>
              <a:rPr lang="en-US" dirty="0" smtClean="0"/>
              <a:t>.</a:t>
            </a:r>
          </a:p>
          <a:p>
            <a:r>
              <a:rPr lang="en-US" dirty="0" smtClean="0"/>
              <a:t>The slotting machine is used for cutting grooves, keys and </a:t>
            </a:r>
            <a:r>
              <a:rPr lang="en-US" dirty="0" err="1" smtClean="0"/>
              <a:t>slotes</a:t>
            </a:r>
            <a:r>
              <a:rPr lang="en-US" dirty="0" smtClean="0"/>
              <a:t> of various shapes making regular and irregular surfaces both internal and external cutting internal and external gears and profiles The </a:t>
            </a:r>
            <a:r>
              <a:rPr lang="en-US" dirty="0" err="1" smtClean="0"/>
              <a:t>slotter</a:t>
            </a:r>
            <a:r>
              <a:rPr lang="en-US" dirty="0" smtClean="0"/>
              <a:t> machine can be used on any type of work where vertical tool movement is considered essential and advantageous.</a:t>
            </a:r>
            <a:endParaRPr lang="en-US" dirty="0"/>
          </a:p>
        </p:txBody>
      </p:sp>
      <p:sp>
        <p:nvSpPr>
          <p:cNvPr id="4" name="Content Placeholder 3"/>
          <p:cNvSpPr>
            <a:spLocks noGrp="1"/>
          </p:cNvSpPr>
          <p:nvPr>
            <p:ph sz="half" idx="2"/>
          </p:nvPr>
        </p:nvSpPr>
        <p:spPr/>
        <p:txBody>
          <a:bodyPr>
            <a:normAutofit fontScale="62500" lnSpcReduction="20000"/>
          </a:bodyPr>
          <a:lstStyle/>
          <a:p>
            <a:r>
              <a:rPr lang="en-US" dirty="0" smtClean="0"/>
              <a:t>The different types of slotting machines are:</a:t>
            </a:r>
          </a:p>
          <a:p>
            <a:r>
              <a:rPr lang="en-US" dirty="0" smtClean="0"/>
              <a:t>1. </a:t>
            </a:r>
            <a:r>
              <a:rPr lang="en-US" b="1" dirty="0" smtClean="0"/>
              <a:t>Punch </a:t>
            </a:r>
            <a:r>
              <a:rPr lang="en-US" b="1" dirty="0" err="1" smtClean="0"/>
              <a:t>slotter</a:t>
            </a:r>
            <a:r>
              <a:rPr lang="en-US" b="1" dirty="0" smtClean="0"/>
              <a:t>: a heavy duty rigid machine designed for removing large amount of metal from large </a:t>
            </a:r>
            <a:r>
              <a:rPr lang="en-US" dirty="0" smtClean="0"/>
              <a:t>forgings or castings</a:t>
            </a:r>
          </a:p>
          <a:p>
            <a:r>
              <a:rPr lang="en-US" dirty="0" smtClean="0"/>
              <a:t>2. </a:t>
            </a:r>
            <a:r>
              <a:rPr lang="en-US" b="1" dirty="0" smtClean="0"/>
              <a:t>Tool room </a:t>
            </a:r>
            <a:r>
              <a:rPr lang="en-US" b="1" dirty="0" err="1" smtClean="0"/>
              <a:t>slotter</a:t>
            </a:r>
            <a:r>
              <a:rPr lang="en-US" b="1" dirty="0" smtClean="0"/>
              <a:t>: a heavy machine which is designed to operate at high speeds. This machine takes light </a:t>
            </a:r>
            <a:r>
              <a:rPr lang="en-US" dirty="0" smtClean="0"/>
              <a:t>cuts and gives accurate finishing.</a:t>
            </a:r>
          </a:p>
          <a:p>
            <a:r>
              <a:rPr lang="en-US" dirty="0" smtClean="0"/>
              <a:t>3. </a:t>
            </a:r>
            <a:r>
              <a:rPr lang="en-US" b="1" dirty="0" smtClean="0"/>
              <a:t>Production </a:t>
            </a:r>
            <a:r>
              <a:rPr lang="en-US" b="1" dirty="0" err="1" smtClean="0"/>
              <a:t>slotter</a:t>
            </a:r>
            <a:r>
              <a:rPr lang="en-US" b="1" dirty="0" smtClean="0"/>
              <a:t>: a heavy duty </a:t>
            </a:r>
            <a:r>
              <a:rPr lang="en-US" b="1" dirty="0" err="1" smtClean="0"/>
              <a:t>slotter</a:t>
            </a:r>
            <a:r>
              <a:rPr lang="en-US" b="1" dirty="0" smtClean="0"/>
              <a:t> consisting of heavy cast base and heavy frame, and is generally </a:t>
            </a:r>
            <a:r>
              <a:rPr lang="en-US" dirty="0" smtClean="0"/>
              <a:t>made in two parts.</a:t>
            </a:r>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normAutofit fontScale="55000" lnSpcReduction="20000"/>
          </a:bodyPr>
          <a:lstStyle/>
          <a:p>
            <a:r>
              <a:rPr lang="en-US" b="1" dirty="0" smtClean="0"/>
              <a:t>MILLING MACHINE</a:t>
            </a:r>
          </a:p>
          <a:p>
            <a:r>
              <a:rPr lang="en-US" b="1" dirty="0" smtClean="0"/>
              <a:t>Introduction: Milling is the cutting operation that removes metal by feeding the work against a rotating, </a:t>
            </a:r>
            <a:r>
              <a:rPr lang="en-US" dirty="0" smtClean="0"/>
              <a:t>cutter having single or multiple cutting edges. Flat or curved surfaces of many shapes can be machined by milling with good finish and accuracy. A milling machine may also be used for drilling, slotting, making a circular profile and gear cutting by having suitable attachments.</a:t>
            </a:r>
          </a:p>
          <a:p>
            <a:r>
              <a:rPr lang="en-US" b="1" dirty="0" smtClean="0"/>
              <a:t>Working Principle: The </a:t>
            </a:r>
            <a:r>
              <a:rPr lang="en-US" b="1" dirty="0" err="1" smtClean="0"/>
              <a:t>workpiece</a:t>
            </a:r>
            <a:r>
              <a:rPr lang="en-US" b="1" dirty="0" smtClean="0"/>
              <a:t> is holding on the worktable of the machine. The table movement controls </a:t>
            </a:r>
            <a:r>
              <a:rPr lang="en-US" dirty="0" smtClean="0"/>
              <a:t>the feed of </a:t>
            </a:r>
            <a:r>
              <a:rPr lang="en-US" dirty="0" err="1" smtClean="0"/>
              <a:t>workpiece</a:t>
            </a:r>
            <a:r>
              <a:rPr lang="en-US" dirty="0" smtClean="0"/>
              <a:t> against the rotating cutter. The cutter is mounted on a spindle or arbor and revolves at high speed. Except for rotation the cutter has no other motion. As the </a:t>
            </a:r>
            <a:r>
              <a:rPr lang="en-US" dirty="0" err="1" smtClean="0"/>
              <a:t>workpiece</a:t>
            </a:r>
            <a:r>
              <a:rPr lang="en-US" dirty="0" smtClean="0"/>
              <a:t> advances, the cutter </a:t>
            </a:r>
            <a:r>
              <a:rPr lang="en-US" dirty="0" err="1" smtClean="0"/>
              <a:t>teethremove</a:t>
            </a:r>
            <a:r>
              <a:rPr lang="en-US" dirty="0" smtClean="0"/>
              <a:t> the metal from the surface of </a:t>
            </a:r>
            <a:r>
              <a:rPr lang="en-US" dirty="0" err="1" smtClean="0"/>
              <a:t>workpiece</a:t>
            </a:r>
            <a:r>
              <a:rPr lang="en-US" dirty="0" smtClean="0"/>
              <a:t> and the desired shape is produced. Prepared By</a:t>
            </a:r>
            <a:endParaRPr lang="en-US" dirty="0"/>
          </a:p>
        </p:txBody>
      </p:sp>
      <p:pic>
        <p:nvPicPr>
          <p:cNvPr id="19458" name="Picture 2"/>
          <p:cNvPicPr>
            <a:picLocks noGrp="1" noChangeAspect="1" noChangeArrowheads="1"/>
          </p:cNvPicPr>
          <p:nvPr>
            <p:ph sz="half" idx="2"/>
          </p:nvPr>
        </p:nvPicPr>
        <p:blipFill>
          <a:blip r:embed="rId2" cstate="print"/>
          <a:srcRect/>
          <a:stretch>
            <a:fillRect/>
          </a:stretch>
        </p:blipFill>
        <p:spPr bwMode="auto">
          <a:xfrm>
            <a:off x="4648200" y="2133600"/>
            <a:ext cx="6858000" cy="4038600"/>
          </a:xfrm>
          <a:prstGeom prst="rect">
            <a:avLst/>
          </a:prstGeom>
          <a:noFill/>
          <a:ln w="9525">
            <a:noFill/>
            <a:miter lim="800000"/>
            <a:headEnd/>
            <a:tailEnd/>
          </a:ln>
          <a:effectLst/>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r>
              <a:rPr lang="en-US" dirty="0" smtClean="0"/>
              <a:t>Horizontal Milling Machine Construction: The main part of machine is base, Column, Knee, Saddle, Table, </a:t>
            </a:r>
            <a:r>
              <a:rPr lang="en-US" dirty="0" err="1" smtClean="0"/>
              <a:t>Overarm</a:t>
            </a:r>
            <a:r>
              <a:rPr lang="en-US" dirty="0" smtClean="0"/>
              <a:t>, Arbor Support and Elevating Screw.</a:t>
            </a:r>
            <a:endParaRPr lang="en-US" dirty="0"/>
          </a:p>
        </p:txBody>
      </p:sp>
      <p:pic>
        <p:nvPicPr>
          <p:cNvPr id="20482" name="Picture 2"/>
          <p:cNvPicPr>
            <a:picLocks noGrp="1" noChangeAspect="1" noChangeArrowheads="1"/>
          </p:cNvPicPr>
          <p:nvPr>
            <p:ph sz="half" idx="2"/>
          </p:nvPr>
        </p:nvPicPr>
        <p:blipFill>
          <a:blip r:embed="rId2" cstate="print"/>
          <a:srcRect/>
          <a:stretch>
            <a:fillRect/>
          </a:stretch>
        </p:blipFill>
        <p:spPr bwMode="auto">
          <a:xfrm>
            <a:off x="4800600" y="1920875"/>
            <a:ext cx="3810000" cy="4433888"/>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297</TotalTime>
  <Words>7779</Words>
  <Application>Microsoft Office PowerPoint</Application>
  <PresentationFormat>On-screen Show (4:3)</PresentationFormat>
  <Paragraphs>438</Paragraphs>
  <Slides>100</Slides>
  <Notes>0</Notes>
  <HiddenSlides>0</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Flow</vt:lpstr>
      <vt:lpstr>MATERIAL SCIENCE AND TECHNOLOGY</vt:lpstr>
      <vt:lpstr>MODULE– I</vt:lpstr>
      <vt:lpstr>Slide 3</vt:lpstr>
      <vt:lpstr>Fig. 1.1 Principle of machining (Turning) Fig. 1.2 Requirements for machining</vt:lpstr>
      <vt:lpstr>Purpose of machining </vt:lpstr>
      <vt:lpstr>Requirements of machining </vt:lpstr>
      <vt:lpstr>TYPES OF MACHINE TOOLS </vt:lpstr>
      <vt:lpstr>Basic functions of machine tools </vt:lpstr>
      <vt:lpstr>Classification of machine tools </vt:lpstr>
      <vt:lpstr>Slide 10</vt:lpstr>
      <vt:lpstr>Slide 11</vt:lpstr>
      <vt:lpstr>Slide 12</vt:lpstr>
      <vt:lpstr>Slide 13</vt:lpstr>
      <vt:lpstr>Slide 14</vt:lpstr>
      <vt:lpstr>Slide 15</vt:lpstr>
      <vt:lpstr>Slide 16</vt:lpstr>
      <vt:lpstr>Slide 17</vt:lpstr>
      <vt:lpstr>IMPORTANTS TERMS REGADING SINGLE POINT CUTTING TOOL</vt:lpstr>
      <vt:lpstr>Slide 19</vt:lpstr>
      <vt:lpstr>Parts of a single point cutting tool: slides.</vt:lpstr>
      <vt:lpstr>The function of nose radius is as follows:</vt:lpstr>
      <vt:lpstr>Slide 22</vt:lpstr>
      <vt:lpstr>CONCEPT OF RAKE AND CLEARANCE ANGLES OF CUTTING TOOLS The word tool geometry is basically referred to some specific angles or slope of the salient faces and edges of the tools at their cutting point. Rake angle and clearance angle are the most significant for all the cutting tools. T he concept of rake angle and clearance angle will be clear from some simple operations shown in Fig. </vt:lpstr>
      <vt:lpstr>DESCRIPTION OF TOOL GEOMETRY IN MACHINE REFERENCE SYSTEM This system is also called as ASA system; ASA stands for American Standards Association. Geometry of a cutting tool refers mainly to its several angles or slopes of its salient working surfaces and cutting edges. Those angles are expressed with respect to some planes of reference. In Machine Reference System (ASA), the three planes of reference and the coordinates are chosen based on the configuration and axes of the machine tool concerned. The planes and axes used for expressing tool geometry in ASA system for turning o peration are shown in Fig.</vt:lpstr>
      <vt:lpstr>Slide 25</vt:lpstr>
      <vt:lpstr>Types of chips </vt:lpstr>
      <vt:lpstr>Slide 27</vt:lpstr>
      <vt:lpstr>Forced chip-breaking </vt:lpstr>
      <vt:lpstr>W = width, H = height,  = shear angle F ig. 1.28 Principle of forced chip breaking</vt:lpstr>
      <vt:lpstr> MODULE -2 ORTHOGONAL METAL CUTTING</vt:lpstr>
      <vt:lpstr>MODULE -2 CUTTING TOOL MATERIALS</vt:lpstr>
      <vt:lpstr>Slide 32</vt:lpstr>
      <vt:lpstr>TOOL WEAR</vt:lpstr>
      <vt:lpstr>Slide 34</vt:lpstr>
      <vt:lpstr>Slide 35</vt:lpstr>
      <vt:lpstr>Slide 36</vt:lpstr>
      <vt:lpstr>Slide 37</vt:lpstr>
      <vt:lpstr>Pure orthogonal cutting (pipe turning)</vt:lpstr>
      <vt:lpstr>CUTTING TOOL MATERIALS</vt:lpstr>
      <vt:lpstr>Slide 40</vt:lpstr>
      <vt:lpstr>TOOL WEAR</vt:lpstr>
      <vt:lpstr>Slide 42</vt:lpstr>
      <vt:lpstr>Scribing Templates </vt:lpstr>
      <vt:lpstr>Slide 44</vt:lpstr>
      <vt:lpstr>Slide 45</vt:lpstr>
      <vt:lpstr>Slide 46</vt:lpstr>
      <vt:lpstr>Slide 47</vt:lpstr>
      <vt:lpstr>Slide 48</vt:lpstr>
      <vt:lpstr>      Electric discharge Setup</vt:lpstr>
      <vt:lpstr>Functions of Dielectric Fluids </vt:lpstr>
      <vt:lpstr>Slide 51</vt:lpstr>
      <vt:lpstr>Slide 52</vt:lpstr>
      <vt:lpstr>Normal flow of DEF</vt:lpstr>
      <vt:lpstr>Slide 54</vt:lpstr>
      <vt:lpstr>Vacuum flow suction</vt:lpstr>
      <vt:lpstr>Slide 56</vt:lpstr>
      <vt:lpstr>Vibratory flushing</vt:lpstr>
      <vt:lpstr>Process variables in EDM </vt:lpstr>
      <vt:lpstr>Slide 59</vt:lpstr>
      <vt:lpstr>Slide 60</vt:lpstr>
      <vt:lpstr>MODULE-3</vt:lpstr>
      <vt:lpstr>Rotary EDM</vt:lpstr>
      <vt:lpstr>Slide 63</vt:lpstr>
      <vt:lpstr>Slide 64</vt:lpstr>
      <vt:lpstr>DRILLING MACHINE</vt:lpstr>
      <vt:lpstr>Slide 66</vt:lpstr>
      <vt:lpstr>Slide 67</vt:lpstr>
      <vt:lpstr>Slide 68</vt:lpstr>
      <vt:lpstr>Slide 69</vt:lpstr>
      <vt:lpstr>Construction:</vt:lpstr>
      <vt:lpstr>Slide 71</vt:lpstr>
      <vt:lpstr>SHAPER MACHINE</vt:lpstr>
      <vt:lpstr>SHAPER MACHINE</vt:lpstr>
      <vt:lpstr>Slide 74</vt:lpstr>
      <vt:lpstr>Slide 75</vt:lpstr>
      <vt:lpstr>Slide 76</vt:lpstr>
      <vt:lpstr>LATHE MACHINE</vt:lpstr>
      <vt:lpstr>Slide 78</vt:lpstr>
      <vt:lpstr>Construction: The main parts of the lathe are the bed, headstock, quick changing gear box, carriage and tailstock. </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 SCIENCE AND TECHNOLOGY</dc:title>
  <dc:creator>personal</dc:creator>
  <cp:lastModifiedBy>USER</cp:lastModifiedBy>
  <cp:revision>26</cp:revision>
  <dcterms:created xsi:type="dcterms:W3CDTF">2021-07-03T07:47:59Z</dcterms:created>
  <dcterms:modified xsi:type="dcterms:W3CDTF">2021-07-12T04:59:14Z</dcterms:modified>
</cp:coreProperties>
</file>